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handoutMasterIdLst>
    <p:handoutMasterId r:id="rId26"/>
  </p:handoutMasterIdLst>
  <p:sldIdLst>
    <p:sldId id="564" r:id="rId2"/>
    <p:sldId id="474" r:id="rId3"/>
    <p:sldId id="543" r:id="rId4"/>
    <p:sldId id="544" r:id="rId5"/>
    <p:sldId id="545" r:id="rId6"/>
    <p:sldId id="546" r:id="rId7"/>
    <p:sldId id="547" r:id="rId8"/>
    <p:sldId id="548" r:id="rId9"/>
    <p:sldId id="549" r:id="rId10"/>
    <p:sldId id="550" r:id="rId11"/>
    <p:sldId id="551" r:id="rId12"/>
    <p:sldId id="552" r:id="rId13"/>
    <p:sldId id="553" r:id="rId14"/>
    <p:sldId id="554" r:id="rId15"/>
    <p:sldId id="555" r:id="rId16"/>
    <p:sldId id="556" r:id="rId17"/>
    <p:sldId id="557" r:id="rId18"/>
    <p:sldId id="558" r:id="rId19"/>
    <p:sldId id="559" r:id="rId20"/>
    <p:sldId id="561" r:id="rId21"/>
    <p:sldId id="560" r:id="rId22"/>
    <p:sldId id="562" r:id="rId23"/>
    <p:sldId id="563"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CD3C2"/>
    <a:srgbClr val="FFFFFF"/>
    <a:srgbClr val="F16623"/>
    <a:srgbClr val="000000"/>
    <a:srgbClr val="F26724"/>
    <a:srgbClr val="EDEDEE"/>
    <a:srgbClr val="42414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779" autoAdjust="0"/>
    <p:restoredTop sz="89871" autoAdjust="0"/>
  </p:normalViewPr>
  <p:slideViewPr>
    <p:cSldViewPr snapToGrid="0" snapToObjects="1">
      <p:cViewPr varScale="1">
        <p:scale>
          <a:sx n="62" d="100"/>
          <a:sy n="62" d="100"/>
        </p:scale>
        <p:origin x="-836" y="-60"/>
      </p:cViewPr>
      <p:guideLst>
        <p:guide orient="horz" pos="2160"/>
        <p:guide pos="3840"/>
      </p:guideLst>
    </p:cSldViewPr>
  </p:slideViewPr>
  <p:notesTextViewPr>
    <p:cViewPr>
      <p:scale>
        <a:sx n="1" d="1"/>
        <a:sy n="1" d="1"/>
      </p:scale>
      <p:origin x="0" y="0"/>
    </p:cViewPr>
  </p:notesTextViewPr>
  <p:notesViewPr>
    <p:cSldViewPr snapToGrid="0" snapToObjects="1">
      <p:cViewPr varScale="1">
        <p:scale>
          <a:sx n="112" d="100"/>
          <a:sy n="112" d="100"/>
        </p:scale>
        <p:origin x="4320" y="208"/>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BC51FF11-E8B5-974A-A7F9-820287719F0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xmlns="" id="{19FAD3D8-BF3E-9A45-BB2E-8741E080B8D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D2DB952-2A9F-FE4B-907D-A51DC08421D5}" type="datetimeFigureOut">
              <a:rPr lang="en-US" smtClean="0"/>
              <a:pPr/>
              <a:t>8/23/2022</a:t>
            </a:fld>
            <a:endParaRPr lang="en-US"/>
          </a:p>
        </p:txBody>
      </p:sp>
      <p:sp>
        <p:nvSpPr>
          <p:cNvPr id="4" name="Footer Placeholder 3">
            <a:extLst>
              <a:ext uri="{FF2B5EF4-FFF2-40B4-BE49-F238E27FC236}">
                <a16:creationId xmlns:a16="http://schemas.microsoft.com/office/drawing/2014/main" xmlns="" id="{42494F6D-F76A-CF44-BA2F-D77DC67B5FE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xmlns="" id="{7ECBD634-BA8A-AB41-9ED8-BACB999D3F8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2D8C3D9-14DD-E74E-B615-7E08BDF19FA2}" type="slidenum">
              <a:rPr lang="en-US" smtClean="0"/>
              <a:pPr/>
              <a:t>‹#›</a:t>
            </a:fld>
            <a:endParaRPr lang="en-US"/>
          </a:p>
        </p:txBody>
      </p:sp>
    </p:spTree>
    <p:extLst>
      <p:ext uri="{BB962C8B-B14F-4D97-AF65-F5344CB8AC3E}">
        <p14:creationId xmlns:p14="http://schemas.microsoft.com/office/powerpoint/2010/main" xmlns="" val="2966376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F5C31E-DDC8-4B3B-94FE-94FC773413F3}" type="datetimeFigureOut">
              <a:rPr lang="en-IN" smtClean="0"/>
              <a:pPr/>
              <a:t>23-08-2022</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E267C0-6CBB-4AF4-ABD2-EFA4EF607181}" type="slidenum">
              <a:rPr lang="en-IN" smtClean="0"/>
              <a:pPr/>
              <a:t>‹#›</a:t>
            </a:fld>
            <a:endParaRPr lang="en-IN"/>
          </a:p>
        </p:txBody>
      </p:sp>
    </p:spTree>
    <p:extLst>
      <p:ext uri="{BB962C8B-B14F-4D97-AF65-F5344CB8AC3E}">
        <p14:creationId xmlns:p14="http://schemas.microsoft.com/office/powerpoint/2010/main" xmlns="" val="26798521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D7E267C0-6CBB-4AF4-ABD2-EFA4EF607181}" type="slidenum">
              <a:rPr lang="en-IN" smtClean="0"/>
              <a:pPr/>
              <a:t>1</a:t>
            </a:fld>
            <a:endParaRPr lang="en-IN"/>
          </a:p>
        </p:txBody>
      </p:sp>
    </p:spTree>
    <p:extLst>
      <p:ext uri="{BB962C8B-B14F-4D97-AF65-F5344CB8AC3E}">
        <p14:creationId xmlns:p14="http://schemas.microsoft.com/office/powerpoint/2010/main" xmlns="" val="2803536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0F9D4BDE-E287-D14B-9436-247C8841C012}"/>
              </a:ext>
            </a:extLst>
          </p:cNvPr>
          <p:cNvSpPr/>
          <p:nvPr userDrawn="1"/>
        </p:nvSpPr>
        <p:spPr>
          <a:xfrm>
            <a:off x="2103120" y="3036776"/>
            <a:ext cx="7985760"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xmlns="" id="{87735FC1-5CEE-B747-9055-5200823D0A5B}"/>
              </a:ext>
            </a:extLst>
          </p:cNvPr>
          <p:cNvSpPr>
            <a:spLocks noGrp="1"/>
          </p:cNvSpPr>
          <p:nvPr>
            <p:ph type="ctrTitle"/>
          </p:nvPr>
        </p:nvSpPr>
        <p:spPr>
          <a:xfrm>
            <a:off x="1524000" y="1122363"/>
            <a:ext cx="9144000" cy="2387600"/>
          </a:xfrm>
        </p:spPr>
        <p:txBody>
          <a:bodyPr anchor="b">
            <a:normAutofit/>
          </a:bodyPr>
          <a:lstStyle>
            <a:lvl1pPr algn="ctr">
              <a:defRPr sz="4400"/>
            </a:lvl1pPr>
          </a:lstStyle>
          <a:p>
            <a:r>
              <a:rPr lang="en-US"/>
              <a:t>Click to edit Master title style</a:t>
            </a:r>
          </a:p>
        </p:txBody>
      </p:sp>
      <p:sp>
        <p:nvSpPr>
          <p:cNvPr id="3" name="Subtitle 2">
            <a:extLst>
              <a:ext uri="{FF2B5EF4-FFF2-40B4-BE49-F238E27FC236}">
                <a16:creationId xmlns:a16="http://schemas.microsoft.com/office/drawing/2014/main" xmlns="" id="{234E948C-D240-724B-9B89-FDB3B14CA3F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CB29E013-E164-B74C-8152-F72E2338BE26}"/>
              </a:ext>
            </a:extLst>
          </p:cNvPr>
          <p:cNvSpPr>
            <a:spLocks noGrp="1"/>
          </p:cNvSpPr>
          <p:nvPr>
            <p:ph type="dt" sz="half" idx="10"/>
          </p:nvPr>
        </p:nvSpPr>
        <p:spPr/>
        <p:txBody>
          <a:bodyPr/>
          <a:lstStyle/>
          <a:p>
            <a:fld id="{2A269F68-A112-7E45-9E09-D07179E5D466}" type="datetimeFigureOut">
              <a:rPr lang="en-US" smtClean="0"/>
              <a:pPr/>
              <a:t>8/23/2022</a:t>
            </a:fld>
            <a:endParaRPr lang="en-US"/>
          </a:p>
        </p:txBody>
      </p:sp>
      <p:sp>
        <p:nvSpPr>
          <p:cNvPr id="5" name="Footer Placeholder 4">
            <a:extLst>
              <a:ext uri="{FF2B5EF4-FFF2-40B4-BE49-F238E27FC236}">
                <a16:creationId xmlns:a16="http://schemas.microsoft.com/office/drawing/2014/main" xmlns="" id="{425D46EB-C9BF-4D4A-899F-96B2B054A3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325C178C-3A1C-7846-8C54-B449032D604D}"/>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xmlns="" val="10885147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F6C2FCD-18A9-2D42-B84D-D99B187802B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DDD157A0-ACAF-5B44-A359-52C51DEE74A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B6987245-B3C4-3D4E-A6F8-1F1316AD2E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F3D69965-9BC6-5345-B2D0-6C90A68A75A9}"/>
              </a:ext>
            </a:extLst>
          </p:cNvPr>
          <p:cNvSpPr>
            <a:spLocks noGrp="1"/>
          </p:cNvSpPr>
          <p:nvPr>
            <p:ph type="dt" sz="half" idx="10"/>
          </p:nvPr>
        </p:nvSpPr>
        <p:spPr/>
        <p:txBody>
          <a:bodyPr/>
          <a:lstStyle/>
          <a:p>
            <a:fld id="{2A269F68-A112-7E45-9E09-D07179E5D466}" type="datetimeFigureOut">
              <a:rPr lang="en-US" smtClean="0"/>
              <a:pPr/>
              <a:t>8/23/2022</a:t>
            </a:fld>
            <a:endParaRPr lang="en-US"/>
          </a:p>
        </p:txBody>
      </p:sp>
      <p:sp>
        <p:nvSpPr>
          <p:cNvPr id="6" name="Footer Placeholder 5">
            <a:extLst>
              <a:ext uri="{FF2B5EF4-FFF2-40B4-BE49-F238E27FC236}">
                <a16:creationId xmlns:a16="http://schemas.microsoft.com/office/drawing/2014/main" xmlns="" id="{5CD083EE-9E01-C046-A765-6C417A187D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4B8EA403-D618-0848-BCC5-8393E30CC5E9}"/>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xmlns="" val="12872474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7E5EB47-6F41-4044-808C-D09164BA219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E5384202-04C0-4C46-A9AD-172B4084BA1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xmlns="" id="{6221D020-A612-0746-B5D2-61689C50DA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C52730E1-EAD6-F74C-B572-7FA04F719BB8}"/>
              </a:ext>
            </a:extLst>
          </p:cNvPr>
          <p:cNvSpPr>
            <a:spLocks noGrp="1"/>
          </p:cNvSpPr>
          <p:nvPr>
            <p:ph type="dt" sz="half" idx="10"/>
          </p:nvPr>
        </p:nvSpPr>
        <p:spPr/>
        <p:txBody>
          <a:bodyPr/>
          <a:lstStyle/>
          <a:p>
            <a:fld id="{2A269F68-A112-7E45-9E09-D07179E5D466}" type="datetimeFigureOut">
              <a:rPr lang="en-US" smtClean="0"/>
              <a:pPr/>
              <a:t>8/23/2022</a:t>
            </a:fld>
            <a:endParaRPr lang="en-US"/>
          </a:p>
        </p:txBody>
      </p:sp>
      <p:sp>
        <p:nvSpPr>
          <p:cNvPr id="6" name="Footer Placeholder 5">
            <a:extLst>
              <a:ext uri="{FF2B5EF4-FFF2-40B4-BE49-F238E27FC236}">
                <a16:creationId xmlns:a16="http://schemas.microsoft.com/office/drawing/2014/main" xmlns="" id="{7D84F45E-467D-4C47-9DD4-61BC18BA55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0FA19AC5-4725-C344-A416-7884860E1186}"/>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xmlns="" val="38055406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3044886-5ADE-564C-BB6A-3D8F42E8C72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E2258407-0EDC-CC47-B88F-1C37C2A2BC0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23D62C5C-7D1C-AA42-A571-92813FE919E3}"/>
              </a:ext>
            </a:extLst>
          </p:cNvPr>
          <p:cNvSpPr>
            <a:spLocks noGrp="1"/>
          </p:cNvSpPr>
          <p:nvPr>
            <p:ph type="dt" sz="half" idx="10"/>
          </p:nvPr>
        </p:nvSpPr>
        <p:spPr/>
        <p:txBody>
          <a:bodyPr/>
          <a:lstStyle/>
          <a:p>
            <a:fld id="{2A269F68-A112-7E45-9E09-D07179E5D466}" type="datetimeFigureOut">
              <a:rPr lang="en-US" smtClean="0"/>
              <a:pPr/>
              <a:t>8/23/2022</a:t>
            </a:fld>
            <a:endParaRPr lang="en-US"/>
          </a:p>
        </p:txBody>
      </p:sp>
      <p:sp>
        <p:nvSpPr>
          <p:cNvPr id="5" name="Footer Placeholder 4">
            <a:extLst>
              <a:ext uri="{FF2B5EF4-FFF2-40B4-BE49-F238E27FC236}">
                <a16:creationId xmlns:a16="http://schemas.microsoft.com/office/drawing/2014/main" xmlns="" id="{84E362DE-6775-7745-AE4F-1E49287A73D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2937C83C-DF1A-B744-B85D-25DF26CF0E9C}"/>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xmlns="" val="13800400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75D0C1A9-B6B8-7A4A-9669-B90B7500400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10F92B24-A8BD-9845-976F-9EA169FDA67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6AD10554-27EF-1E4B-9828-11CBD07233BB}"/>
              </a:ext>
            </a:extLst>
          </p:cNvPr>
          <p:cNvSpPr>
            <a:spLocks noGrp="1"/>
          </p:cNvSpPr>
          <p:nvPr>
            <p:ph type="dt" sz="half" idx="10"/>
          </p:nvPr>
        </p:nvSpPr>
        <p:spPr/>
        <p:txBody>
          <a:bodyPr/>
          <a:lstStyle/>
          <a:p>
            <a:fld id="{2A269F68-A112-7E45-9E09-D07179E5D466}" type="datetimeFigureOut">
              <a:rPr lang="en-US" smtClean="0"/>
              <a:pPr/>
              <a:t>8/23/2022</a:t>
            </a:fld>
            <a:endParaRPr lang="en-US"/>
          </a:p>
        </p:txBody>
      </p:sp>
      <p:sp>
        <p:nvSpPr>
          <p:cNvPr id="5" name="Footer Placeholder 4">
            <a:extLst>
              <a:ext uri="{FF2B5EF4-FFF2-40B4-BE49-F238E27FC236}">
                <a16:creationId xmlns:a16="http://schemas.microsoft.com/office/drawing/2014/main" xmlns="" id="{17689FB8-5001-8241-8703-920FCD8175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2A4CAF07-27EB-D341-846D-7AAA3B2BB109}"/>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xmlns="" val="36344064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E576C5AA-7A56-0D43-A989-FF7C0A0B30B5}"/>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xmlns="" id="{87AC83A2-58A2-8846-B66C-A7B446F1E249}"/>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xmlns="" id="{601D6DE7-E41F-E340-8EDF-E5781F3078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18D754E3-7390-2C4D-8224-CE37880B733A}"/>
              </a:ext>
            </a:extLst>
          </p:cNvPr>
          <p:cNvSpPr>
            <a:spLocks noGrp="1"/>
          </p:cNvSpPr>
          <p:nvPr>
            <p:ph type="dt" sz="half" idx="10"/>
          </p:nvPr>
        </p:nvSpPr>
        <p:spPr/>
        <p:txBody>
          <a:bodyPr/>
          <a:lstStyle/>
          <a:p>
            <a:fld id="{2A269F68-A112-7E45-9E09-D07179E5D466}" type="datetimeFigureOut">
              <a:rPr lang="en-US" smtClean="0"/>
              <a:pPr/>
              <a:t>8/23/2022</a:t>
            </a:fld>
            <a:endParaRPr lang="en-US"/>
          </a:p>
        </p:txBody>
      </p:sp>
      <p:sp>
        <p:nvSpPr>
          <p:cNvPr id="5" name="Footer Placeholder 4">
            <a:extLst>
              <a:ext uri="{FF2B5EF4-FFF2-40B4-BE49-F238E27FC236}">
                <a16:creationId xmlns:a16="http://schemas.microsoft.com/office/drawing/2014/main" xmlns="" id="{F85EA47A-749E-2E44-AAD0-0D07B5999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1B7D71D4-D33D-ED4A-9F8D-86E812B664C8}"/>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xmlns="" val="10681962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xmlns="" id="{34325D0D-6BE8-0C41-BA4D-F85965321533}"/>
              </a:ext>
            </a:extLst>
          </p:cNvPr>
          <p:cNvPicPr>
            <a:picLocks noChangeAspect="1"/>
          </p:cNvPicPr>
          <p:nvPr userDrawn="1"/>
        </p:nvPicPr>
        <p:blipFill>
          <a:blip r:embed="rId2"/>
          <a:stretch>
            <a:fillRect/>
          </a:stretch>
        </p:blipFill>
        <p:spPr>
          <a:xfrm>
            <a:off x="0" y="0"/>
            <a:ext cx="12192000" cy="923925"/>
          </a:xfrm>
          <a:prstGeom prst="rect">
            <a:avLst/>
          </a:prstGeom>
        </p:spPr>
      </p:pic>
      <p:sp>
        <p:nvSpPr>
          <p:cNvPr id="7" name="Rectangle 6">
            <a:extLst>
              <a:ext uri="{FF2B5EF4-FFF2-40B4-BE49-F238E27FC236}">
                <a16:creationId xmlns:a16="http://schemas.microsoft.com/office/drawing/2014/main" xmlns="" id="{E576C5AA-7A56-0D43-A989-FF7C0A0B30B5}"/>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xmlns="" id="{87AC83A2-58A2-8846-B66C-A7B446F1E249}"/>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xmlns="" id="{601D6DE7-E41F-E340-8EDF-E5781F3078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18D754E3-7390-2C4D-8224-CE37880B733A}"/>
              </a:ext>
            </a:extLst>
          </p:cNvPr>
          <p:cNvSpPr>
            <a:spLocks noGrp="1"/>
          </p:cNvSpPr>
          <p:nvPr>
            <p:ph type="dt" sz="half" idx="10"/>
          </p:nvPr>
        </p:nvSpPr>
        <p:spPr/>
        <p:txBody>
          <a:bodyPr/>
          <a:lstStyle/>
          <a:p>
            <a:fld id="{2A269F68-A112-7E45-9E09-D07179E5D466}" type="datetimeFigureOut">
              <a:rPr lang="en-US" smtClean="0"/>
              <a:pPr/>
              <a:t>8/23/2022</a:t>
            </a:fld>
            <a:endParaRPr lang="en-US"/>
          </a:p>
        </p:txBody>
      </p:sp>
      <p:sp>
        <p:nvSpPr>
          <p:cNvPr id="5" name="Footer Placeholder 4">
            <a:extLst>
              <a:ext uri="{FF2B5EF4-FFF2-40B4-BE49-F238E27FC236}">
                <a16:creationId xmlns:a16="http://schemas.microsoft.com/office/drawing/2014/main" xmlns="" id="{F85EA47A-749E-2E44-AAD0-0D07B5999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1B7D71D4-D33D-ED4A-9F8D-86E812B664C8}"/>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xmlns="" val="2875853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xmlns="" id="{34325D0D-6BE8-0C41-BA4D-F85965321533}"/>
              </a:ext>
            </a:extLst>
          </p:cNvPr>
          <p:cNvPicPr>
            <a:picLocks noChangeAspect="1"/>
          </p:cNvPicPr>
          <p:nvPr userDrawn="1"/>
        </p:nvPicPr>
        <p:blipFill>
          <a:blip r:embed="rId2"/>
          <a:stretch>
            <a:fillRect/>
          </a:stretch>
        </p:blipFill>
        <p:spPr>
          <a:xfrm>
            <a:off x="0" y="0"/>
            <a:ext cx="12192000" cy="923925"/>
          </a:xfrm>
          <a:prstGeom prst="rect">
            <a:avLst/>
          </a:prstGeom>
        </p:spPr>
      </p:pic>
      <p:sp>
        <p:nvSpPr>
          <p:cNvPr id="2" name="Title 1">
            <a:extLst>
              <a:ext uri="{FF2B5EF4-FFF2-40B4-BE49-F238E27FC236}">
                <a16:creationId xmlns:a16="http://schemas.microsoft.com/office/drawing/2014/main" xmlns="" id="{87AC83A2-58A2-8846-B66C-A7B446F1E249}"/>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xmlns="" id="{601D6DE7-E41F-E340-8EDF-E5781F3078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18D754E3-7390-2C4D-8224-CE37880B733A}"/>
              </a:ext>
            </a:extLst>
          </p:cNvPr>
          <p:cNvSpPr>
            <a:spLocks noGrp="1"/>
          </p:cNvSpPr>
          <p:nvPr>
            <p:ph type="dt" sz="half" idx="10"/>
          </p:nvPr>
        </p:nvSpPr>
        <p:spPr/>
        <p:txBody>
          <a:bodyPr/>
          <a:lstStyle/>
          <a:p>
            <a:fld id="{2A269F68-A112-7E45-9E09-D07179E5D466}" type="datetimeFigureOut">
              <a:rPr lang="en-US" smtClean="0"/>
              <a:pPr/>
              <a:t>8/23/2022</a:t>
            </a:fld>
            <a:endParaRPr lang="en-US"/>
          </a:p>
        </p:txBody>
      </p:sp>
      <p:sp>
        <p:nvSpPr>
          <p:cNvPr id="5" name="Footer Placeholder 4">
            <a:extLst>
              <a:ext uri="{FF2B5EF4-FFF2-40B4-BE49-F238E27FC236}">
                <a16:creationId xmlns:a16="http://schemas.microsoft.com/office/drawing/2014/main" xmlns="" id="{F85EA47A-749E-2E44-AAD0-0D07B5999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1B7D71D4-D33D-ED4A-9F8D-86E812B664C8}"/>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xmlns="" val="16383430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6B4EEBA9-EE23-8946-8968-D8924F827D80}"/>
              </a:ext>
            </a:extLst>
          </p:cNvPr>
          <p:cNvSpPr/>
          <p:nvPr userDrawn="1"/>
        </p:nvSpPr>
        <p:spPr>
          <a:xfrm>
            <a:off x="838200" y="4104155"/>
            <a:ext cx="7974330"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xmlns="" id="{F8C4045C-76E6-AA4B-9784-A028AC65B7B5}"/>
              </a:ext>
            </a:extLst>
          </p:cNvPr>
          <p:cNvSpPr>
            <a:spLocks noGrp="1"/>
          </p:cNvSpPr>
          <p:nvPr>
            <p:ph type="title"/>
          </p:nvPr>
        </p:nvSpPr>
        <p:spPr>
          <a:xfrm>
            <a:off x="831850" y="1709738"/>
            <a:ext cx="10515600" cy="2852737"/>
          </a:xfrm>
        </p:spPr>
        <p:txBody>
          <a:bodyPr anchor="b">
            <a:normAutofit/>
          </a:bodyPr>
          <a:lstStyle>
            <a:lvl1pPr>
              <a:defRPr sz="4400"/>
            </a:lvl1pPr>
          </a:lstStyle>
          <a:p>
            <a:r>
              <a:rPr lang="en-US"/>
              <a:t>Click to edit Master title style</a:t>
            </a:r>
          </a:p>
        </p:txBody>
      </p:sp>
      <p:sp>
        <p:nvSpPr>
          <p:cNvPr id="3" name="Text Placeholder 2">
            <a:extLst>
              <a:ext uri="{FF2B5EF4-FFF2-40B4-BE49-F238E27FC236}">
                <a16:creationId xmlns:a16="http://schemas.microsoft.com/office/drawing/2014/main" xmlns="" id="{8FF664B1-AD6A-3040-B7D4-0299560F7464}"/>
              </a:ext>
            </a:extLst>
          </p:cNvPr>
          <p:cNvSpPr>
            <a:spLocks noGrp="1"/>
          </p:cNvSpPr>
          <p:nvPr>
            <p:ph type="body" idx="1"/>
          </p:nvPr>
        </p:nvSpPr>
        <p:spPr>
          <a:xfrm>
            <a:off x="831850" y="4589463"/>
            <a:ext cx="10515600" cy="1500187"/>
          </a:xfrm>
        </p:spPr>
        <p:txBody>
          <a:bodyPr>
            <a:normAutofit/>
          </a:bodyPr>
          <a:lstStyle>
            <a:lvl1pPr marL="0" indent="0">
              <a:buNone/>
              <a:defRPr sz="1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442BC9A9-EC29-134C-AECE-54DDD5762192}"/>
              </a:ext>
            </a:extLst>
          </p:cNvPr>
          <p:cNvSpPr>
            <a:spLocks noGrp="1"/>
          </p:cNvSpPr>
          <p:nvPr>
            <p:ph type="dt" sz="half" idx="10"/>
          </p:nvPr>
        </p:nvSpPr>
        <p:spPr/>
        <p:txBody>
          <a:bodyPr/>
          <a:lstStyle/>
          <a:p>
            <a:fld id="{2A269F68-A112-7E45-9E09-D07179E5D466}" type="datetimeFigureOut">
              <a:rPr lang="en-US" smtClean="0"/>
              <a:pPr/>
              <a:t>8/23/2022</a:t>
            </a:fld>
            <a:endParaRPr lang="en-US"/>
          </a:p>
        </p:txBody>
      </p:sp>
      <p:sp>
        <p:nvSpPr>
          <p:cNvPr id="5" name="Footer Placeholder 4">
            <a:extLst>
              <a:ext uri="{FF2B5EF4-FFF2-40B4-BE49-F238E27FC236}">
                <a16:creationId xmlns:a16="http://schemas.microsoft.com/office/drawing/2014/main" xmlns="" id="{413C8B07-567B-1B47-B220-0338242AFC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35ECB435-33FD-3F45-BD2D-6CAA5C288BD0}"/>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xmlns="" val="19615356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F479AA76-4E43-164C-ADE7-A0CFA848737A}"/>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xmlns="" id="{14D6AE42-E39B-4948-B321-F19D21FDA6F0}"/>
              </a:ext>
            </a:extLst>
          </p:cNvPr>
          <p:cNvSpPr>
            <a:spLocks noGrp="1"/>
          </p:cNvSpPr>
          <p:nvPr>
            <p:ph type="title"/>
          </p:nvPr>
        </p:nvSpPr>
        <p:spPr>
          <a:xfrm>
            <a:off x="838200" y="681037"/>
            <a:ext cx="10515600" cy="741176"/>
          </a:xfrm>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3652A57D-01D7-B54A-B618-27F0B4D8A193}"/>
              </a:ext>
            </a:extLst>
          </p:cNvPr>
          <p:cNvSpPr>
            <a:spLocks noGrp="1"/>
          </p:cNvSpPr>
          <p:nvPr>
            <p:ph sz="half" idx="1"/>
          </p:nvPr>
        </p:nvSpPr>
        <p:spPr>
          <a:xfrm>
            <a:off x="838200" y="1592261"/>
            <a:ext cx="5181600" cy="45847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1E1407BB-25DD-5841-BEBF-C394C86F759A}"/>
              </a:ext>
            </a:extLst>
          </p:cNvPr>
          <p:cNvSpPr>
            <a:spLocks noGrp="1"/>
          </p:cNvSpPr>
          <p:nvPr>
            <p:ph sz="half" idx="2"/>
          </p:nvPr>
        </p:nvSpPr>
        <p:spPr>
          <a:xfrm>
            <a:off x="6172200" y="1592261"/>
            <a:ext cx="5181600" cy="45847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C5B41DED-1195-DE42-BD2F-00971D9CF3C9}"/>
              </a:ext>
            </a:extLst>
          </p:cNvPr>
          <p:cNvSpPr>
            <a:spLocks noGrp="1"/>
          </p:cNvSpPr>
          <p:nvPr>
            <p:ph type="dt" sz="half" idx="10"/>
          </p:nvPr>
        </p:nvSpPr>
        <p:spPr/>
        <p:txBody>
          <a:bodyPr/>
          <a:lstStyle/>
          <a:p>
            <a:fld id="{2A269F68-A112-7E45-9E09-D07179E5D466}" type="datetimeFigureOut">
              <a:rPr lang="en-US" smtClean="0"/>
              <a:pPr/>
              <a:t>8/23/2022</a:t>
            </a:fld>
            <a:endParaRPr lang="en-US"/>
          </a:p>
        </p:txBody>
      </p:sp>
      <p:sp>
        <p:nvSpPr>
          <p:cNvPr id="6" name="Footer Placeholder 5">
            <a:extLst>
              <a:ext uri="{FF2B5EF4-FFF2-40B4-BE49-F238E27FC236}">
                <a16:creationId xmlns:a16="http://schemas.microsoft.com/office/drawing/2014/main" xmlns="" id="{42CD99B4-9DE9-5D4F-B8CB-B0B831DCACA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8EC5A338-9EE2-7A44-BB15-7A4F0EE12EE7}"/>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xmlns="" val="25979229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5DACFAD9-90C8-F347-A654-4D6A5F3D495C}"/>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xmlns="" id="{5F188C31-802D-3D4A-AEA1-3CF8D3E51360}"/>
              </a:ext>
            </a:extLst>
          </p:cNvPr>
          <p:cNvSpPr>
            <a:spLocks noGrp="1"/>
          </p:cNvSpPr>
          <p:nvPr>
            <p:ph type="title"/>
          </p:nvPr>
        </p:nvSpPr>
        <p:spPr>
          <a:xfrm>
            <a:off x="839788" y="653784"/>
            <a:ext cx="10515600" cy="748245"/>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CC4FE5C8-995C-2045-9541-E22F351D6320}"/>
              </a:ext>
            </a:extLst>
          </p:cNvPr>
          <p:cNvSpPr>
            <a:spLocks noGrp="1"/>
          </p:cNvSpPr>
          <p:nvPr>
            <p:ph type="body" idx="1" hasCustomPrompt="1"/>
          </p:nvPr>
        </p:nvSpPr>
        <p:spPr>
          <a:xfrm>
            <a:off x="839788" y="1540248"/>
            <a:ext cx="5157787" cy="733425"/>
          </a:xfrm>
        </p:spPr>
        <p:txBody>
          <a:bodyPr anchor="b">
            <a:normAutofit/>
          </a:bodyPr>
          <a:lstStyle>
            <a:lvl1pPr marL="0" indent="0">
              <a:buNone/>
              <a:defRPr sz="1800" b="1">
                <a:solidFill>
                  <a:srgbClr val="F2672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a:extLst>
              <a:ext uri="{FF2B5EF4-FFF2-40B4-BE49-F238E27FC236}">
                <a16:creationId xmlns:a16="http://schemas.microsoft.com/office/drawing/2014/main" xmlns="" id="{C972FE9A-4ED5-9A49-8907-E00133517BD9}"/>
              </a:ext>
            </a:extLst>
          </p:cNvPr>
          <p:cNvSpPr>
            <a:spLocks noGrp="1"/>
          </p:cNvSpPr>
          <p:nvPr>
            <p:ph sz="half" idx="2"/>
          </p:nvPr>
        </p:nvSpPr>
        <p:spPr>
          <a:xfrm>
            <a:off x="839788" y="2411892"/>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43A93268-3EB9-3E4E-8206-62780D6EF362}"/>
              </a:ext>
            </a:extLst>
          </p:cNvPr>
          <p:cNvSpPr>
            <a:spLocks noGrp="1"/>
          </p:cNvSpPr>
          <p:nvPr>
            <p:ph type="body" sz="quarter" idx="3" hasCustomPrompt="1"/>
          </p:nvPr>
        </p:nvSpPr>
        <p:spPr>
          <a:xfrm>
            <a:off x="6172200" y="1540248"/>
            <a:ext cx="5183188" cy="733425"/>
          </a:xfrm>
        </p:spPr>
        <p:txBody>
          <a:bodyPr anchor="b">
            <a:normAutofit/>
          </a:bodyPr>
          <a:lstStyle>
            <a:lvl1pPr marL="0" indent="0">
              <a:buNone/>
              <a:defRPr sz="1800" b="1">
                <a:solidFill>
                  <a:srgbClr val="F2672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a:extLst>
              <a:ext uri="{FF2B5EF4-FFF2-40B4-BE49-F238E27FC236}">
                <a16:creationId xmlns:a16="http://schemas.microsoft.com/office/drawing/2014/main" xmlns="" id="{0F7A103F-B97E-AC4B-8395-A83886339A83}"/>
              </a:ext>
            </a:extLst>
          </p:cNvPr>
          <p:cNvSpPr>
            <a:spLocks noGrp="1"/>
          </p:cNvSpPr>
          <p:nvPr>
            <p:ph sz="quarter" idx="4"/>
          </p:nvPr>
        </p:nvSpPr>
        <p:spPr>
          <a:xfrm>
            <a:off x="6172200" y="2411892"/>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1C337486-CD2B-0E47-8478-E6DFAD595848}"/>
              </a:ext>
            </a:extLst>
          </p:cNvPr>
          <p:cNvSpPr>
            <a:spLocks noGrp="1"/>
          </p:cNvSpPr>
          <p:nvPr>
            <p:ph type="dt" sz="half" idx="10"/>
          </p:nvPr>
        </p:nvSpPr>
        <p:spPr/>
        <p:txBody>
          <a:bodyPr/>
          <a:lstStyle/>
          <a:p>
            <a:fld id="{2A269F68-A112-7E45-9E09-D07179E5D466}" type="datetimeFigureOut">
              <a:rPr lang="en-US" smtClean="0"/>
              <a:pPr/>
              <a:t>8/23/2022</a:t>
            </a:fld>
            <a:endParaRPr lang="en-US"/>
          </a:p>
        </p:txBody>
      </p:sp>
      <p:sp>
        <p:nvSpPr>
          <p:cNvPr id="8" name="Footer Placeholder 7">
            <a:extLst>
              <a:ext uri="{FF2B5EF4-FFF2-40B4-BE49-F238E27FC236}">
                <a16:creationId xmlns:a16="http://schemas.microsoft.com/office/drawing/2014/main" xmlns="" id="{841F7CA1-18DC-1048-81B7-3AEEF052355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87A00F5B-6C2E-1249-9089-697CD51F87F7}"/>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xmlns="" val="42771321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4A0B06C-BB5A-E94D-8257-CE9F2465C37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DF49A010-5D43-FF48-A7E1-D39F6B610503}"/>
              </a:ext>
            </a:extLst>
          </p:cNvPr>
          <p:cNvSpPr>
            <a:spLocks noGrp="1"/>
          </p:cNvSpPr>
          <p:nvPr>
            <p:ph type="dt" sz="half" idx="10"/>
          </p:nvPr>
        </p:nvSpPr>
        <p:spPr/>
        <p:txBody>
          <a:bodyPr/>
          <a:lstStyle/>
          <a:p>
            <a:fld id="{2A269F68-A112-7E45-9E09-D07179E5D466}" type="datetimeFigureOut">
              <a:rPr lang="en-US" smtClean="0"/>
              <a:pPr/>
              <a:t>8/23/2022</a:t>
            </a:fld>
            <a:endParaRPr lang="en-US"/>
          </a:p>
        </p:txBody>
      </p:sp>
      <p:sp>
        <p:nvSpPr>
          <p:cNvPr id="4" name="Footer Placeholder 3">
            <a:extLst>
              <a:ext uri="{FF2B5EF4-FFF2-40B4-BE49-F238E27FC236}">
                <a16:creationId xmlns:a16="http://schemas.microsoft.com/office/drawing/2014/main" xmlns="" id="{67A81710-55F1-C44B-AEA2-848E391E552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4D7F2312-0DA6-C24E-977A-1ECD1A02467B}"/>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xmlns="" val="837916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D39213DB-325C-5A40-9859-AE202B123556}"/>
              </a:ext>
            </a:extLst>
          </p:cNvPr>
          <p:cNvSpPr>
            <a:spLocks noGrp="1"/>
          </p:cNvSpPr>
          <p:nvPr>
            <p:ph type="dt" sz="half" idx="10"/>
          </p:nvPr>
        </p:nvSpPr>
        <p:spPr/>
        <p:txBody>
          <a:bodyPr/>
          <a:lstStyle/>
          <a:p>
            <a:fld id="{2A269F68-A112-7E45-9E09-D07179E5D466}" type="datetimeFigureOut">
              <a:rPr lang="en-US" smtClean="0"/>
              <a:pPr/>
              <a:t>8/23/2022</a:t>
            </a:fld>
            <a:endParaRPr lang="en-US"/>
          </a:p>
        </p:txBody>
      </p:sp>
      <p:sp>
        <p:nvSpPr>
          <p:cNvPr id="3" name="Footer Placeholder 2">
            <a:extLst>
              <a:ext uri="{FF2B5EF4-FFF2-40B4-BE49-F238E27FC236}">
                <a16:creationId xmlns:a16="http://schemas.microsoft.com/office/drawing/2014/main" xmlns="" id="{C0538230-B643-014A-ABCC-47983A0E324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C93C0FE8-804A-DC4B-8CDC-DAFFE5BA181D}"/>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xmlns="" val="2410195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2200E407-BF2E-FE42-9041-5EAF752A2328}"/>
              </a:ext>
            </a:extLst>
          </p:cNvPr>
          <p:cNvSpPr>
            <a:spLocks noGrp="1"/>
          </p:cNvSpPr>
          <p:nvPr>
            <p:ph type="title"/>
          </p:nvPr>
        </p:nvSpPr>
        <p:spPr>
          <a:xfrm>
            <a:off x="838200" y="681037"/>
            <a:ext cx="10515600" cy="741176"/>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39FCBBD1-7D0F-8E4D-A35C-839603DFEB15}"/>
              </a:ext>
            </a:extLst>
          </p:cNvPr>
          <p:cNvSpPr>
            <a:spLocks noGrp="1"/>
          </p:cNvSpPr>
          <p:nvPr>
            <p:ph type="body" idx="1"/>
          </p:nvPr>
        </p:nvSpPr>
        <p:spPr>
          <a:xfrm>
            <a:off x="838200" y="1422213"/>
            <a:ext cx="10515600" cy="475475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xmlns="" id="{8CAE55C9-EA11-A545-B6D1-B29601E192F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b="0" i="0">
                <a:solidFill>
                  <a:schemeClr val="tx1">
                    <a:tint val="75000"/>
                  </a:schemeClr>
                </a:solidFill>
                <a:latin typeface="Roboto Light" panose="02000000000000000000" pitchFamily="2" charset="0"/>
                <a:ea typeface="Roboto Light" panose="02000000000000000000" pitchFamily="2" charset="0"/>
              </a:defRPr>
            </a:lvl1pPr>
          </a:lstStyle>
          <a:p>
            <a:fld id="{2A269F68-A112-7E45-9E09-D07179E5D466}" type="datetimeFigureOut">
              <a:rPr lang="en-US" smtClean="0"/>
              <a:pPr/>
              <a:t>8/23/2022</a:t>
            </a:fld>
            <a:endParaRPr lang="en-US"/>
          </a:p>
        </p:txBody>
      </p:sp>
      <p:sp>
        <p:nvSpPr>
          <p:cNvPr id="5" name="Footer Placeholder 4">
            <a:extLst>
              <a:ext uri="{FF2B5EF4-FFF2-40B4-BE49-F238E27FC236}">
                <a16:creationId xmlns:a16="http://schemas.microsoft.com/office/drawing/2014/main" xmlns="" id="{EBF599D3-BB28-E74A-9C09-D5B0DC923C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b="0" i="0">
                <a:solidFill>
                  <a:schemeClr val="tx1">
                    <a:tint val="75000"/>
                  </a:schemeClr>
                </a:solidFill>
                <a:latin typeface="Roboto Light" panose="02000000000000000000" pitchFamily="2" charset="0"/>
                <a:ea typeface="Roboto Light" panose="02000000000000000000" pitchFamily="2" charset="0"/>
              </a:defRPr>
            </a:lvl1pPr>
          </a:lstStyle>
          <a:p>
            <a:endParaRPr lang="en-US"/>
          </a:p>
        </p:txBody>
      </p:sp>
      <p:sp>
        <p:nvSpPr>
          <p:cNvPr id="6" name="Slide Number Placeholder 5">
            <a:extLst>
              <a:ext uri="{FF2B5EF4-FFF2-40B4-BE49-F238E27FC236}">
                <a16:creationId xmlns:a16="http://schemas.microsoft.com/office/drawing/2014/main" xmlns="" id="{88BBCD0B-C696-234C-8B40-BDF0AB4579F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100" b="0" i="0">
                <a:solidFill>
                  <a:schemeClr val="tx1">
                    <a:tint val="75000"/>
                  </a:schemeClr>
                </a:solidFill>
                <a:latin typeface="Roboto Light" panose="02000000000000000000" pitchFamily="2" charset="0"/>
                <a:ea typeface="Roboto Light" panose="02000000000000000000" pitchFamily="2" charset="0"/>
              </a:defRPr>
            </a:lvl1pPr>
          </a:lstStyle>
          <a:p>
            <a:fld id="{47894467-E227-B849-BB10-8705222BB906}" type="slidenum">
              <a:rPr lang="en-US" smtClean="0"/>
              <a:pPr/>
              <a:t>‹#›</a:t>
            </a:fld>
            <a:endParaRPr lang="en-US"/>
          </a:p>
        </p:txBody>
      </p:sp>
    </p:spTree>
    <p:extLst>
      <p:ext uri="{BB962C8B-B14F-4D97-AF65-F5344CB8AC3E}">
        <p14:creationId xmlns:p14="http://schemas.microsoft.com/office/powerpoint/2010/main" xmlns="" val="6903985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xStyles>
    <p:titleStyle>
      <a:lvl1pPr algn="l" defTabSz="914400" rtl="0" eaLnBrk="1" latinLnBrk="0" hangingPunct="1">
        <a:lnSpc>
          <a:spcPct val="90000"/>
        </a:lnSpc>
        <a:spcBef>
          <a:spcPct val="0"/>
        </a:spcBef>
        <a:buNone/>
        <a:defRPr sz="3200" kern="1200">
          <a:solidFill>
            <a:schemeClr val="tx1"/>
          </a:solidFill>
          <a:latin typeface="Lora" pitchFamily="2" charset="77"/>
          <a:ea typeface="+mj-ea"/>
          <a:cs typeface="+mj-cs"/>
        </a:defRPr>
      </a:lvl1pPr>
    </p:titleStyle>
    <p:bodyStyle>
      <a:lvl1pPr marL="0" indent="0" algn="l" defTabSz="914400" rtl="0" eaLnBrk="1" latinLnBrk="0" hangingPunct="1">
        <a:lnSpc>
          <a:spcPct val="110000"/>
        </a:lnSpc>
        <a:spcBef>
          <a:spcPts val="1000"/>
        </a:spcBef>
        <a:spcAft>
          <a:spcPts val="500"/>
        </a:spcAft>
        <a:buFont typeface="Arial" panose="020B0604020202020204" pitchFamily="34" charset="0"/>
        <a:buNone/>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1pPr>
      <a:lvl2pPr marL="6858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2pPr>
      <a:lvl3pPr marL="11430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3pPr>
      <a:lvl4pPr marL="16002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4pPr>
      <a:lvl5pPr marL="20574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spreadsheeto.com/pmt-function-excel/" TargetMode="Externa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E12E1DFC-8F4A-6941-A280-A0C6B7D61A33}"/>
              </a:ext>
            </a:extLst>
          </p:cNvPr>
          <p:cNvPicPr>
            <a:picLocks noChangeAspect="1"/>
          </p:cNvPicPr>
          <p:nvPr/>
        </p:nvPicPr>
        <p:blipFill>
          <a:blip r:embed="rId3" cstate="print"/>
          <a:stretch>
            <a:fillRect/>
          </a:stretch>
        </p:blipFill>
        <p:spPr>
          <a:xfrm>
            <a:off x="413786" y="1595595"/>
            <a:ext cx="4466105" cy="1122054"/>
          </a:xfrm>
          <a:prstGeom prst="rect">
            <a:avLst/>
          </a:prstGeom>
        </p:spPr>
      </p:pic>
      <p:sp>
        <p:nvSpPr>
          <p:cNvPr id="72" name="TextBox 71">
            <a:extLst>
              <a:ext uri="{FF2B5EF4-FFF2-40B4-BE49-F238E27FC236}">
                <a16:creationId xmlns:a16="http://schemas.microsoft.com/office/drawing/2014/main" xmlns="" id="{9D5FC421-D452-403F-A269-BF3744BA5E3B}"/>
              </a:ext>
            </a:extLst>
          </p:cNvPr>
          <p:cNvSpPr txBox="1"/>
          <p:nvPr/>
        </p:nvSpPr>
        <p:spPr>
          <a:xfrm>
            <a:off x="669601" y="4187158"/>
            <a:ext cx="10882577" cy="1754326"/>
          </a:xfrm>
          <a:prstGeom prst="rect">
            <a:avLst/>
          </a:prstGeom>
          <a:solidFill>
            <a:schemeClr val="accent2">
              <a:lumMod val="40000"/>
              <a:lumOff val="60000"/>
            </a:schemeClr>
          </a:solidFill>
        </p:spPr>
        <p:txBody>
          <a:bodyPr wrap="square" rtlCol="0" anchor="ctr">
            <a:spAutoFit/>
          </a:bodyPr>
          <a:lstStyle/>
          <a:p>
            <a:pPr>
              <a:lnSpc>
                <a:spcPct val="150000"/>
              </a:lnSpc>
            </a:pP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Class: </a:t>
            </a:r>
            <a:r>
              <a:rPr lang="en-GB"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MSc</a:t>
            </a:r>
            <a:endParaRPr lang="en-GB"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endParaRPr>
          </a:p>
          <a:p>
            <a:pPr>
              <a:lnSpc>
                <a:spcPct val="150000"/>
              </a:lnSpc>
            </a:pP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Subject : </a:t>
            </a:r>
            <a:r>
              <a:rPr lang="en-US" dirty="0" smtClean="0">
                <a:latin typeface="Roboto Light"/>
              </a:rPr>
              <a:t>Application of IT- Basics and Advance Excel</a:t>
            </a:r>
            <a:r>
              <a:rPr lang="en-GB" dirty="0" smtClean="0">
                <a:solidFill>
                  <a:schemeClr val="tx1">
                    <a:lumMod val="85000"/>
                    <a:lumOff val="15000"/>
                  </a:schemeClr>
                </a:solidFill>
                <a:latin typeface="Roboto Light"/>
                <a:ea typeface="Roboto Light" panose="02000000000000000000" pitchFamily="2" charset="0"/>
                <a:cs typeface="Microsoft Sans Serif" panose="020B0604020202020204" pitchFamily="34" charset="0"/>
              </a:rPr>
              <a:t> </a:t>
            </a:r>
            <a:endParaRPr lang="en-GB" dirty="0">
              <a:solidFill>
                <a:schemeClr val="tx1">
                  <a:lumMod val="85000"/>
                  <a:lumOff val="15000"/>
                </a:schemeClr>
              </a:solidFill>
              <a:latin typeface="Roboto Light"/>
              <a:ea typeface="Roboto Light" panose="02000000000000000000" pitchFamily="2" charset="0"/>
              <a:cs typeface="Microsoft Sans Serif" panose="020B0604020202020204" pitchFamily="34" charset="0"/>
            </a:endParaRPr>
          </a:p>
          <a:p>
            <a:pPr>
              <a:lnSpc>
                <a:spcPct val="150000"/>
              </a:lnSpc>
            </a:pPr>
            <a:r>
              <a:rPr lang="en-GB" b="1"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Chapter</a:t>
            </a: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 </a:t>
            </a:r>
            <a:r>
              <a:rPr lang="en-GB"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Unit 1</a:t>
            </a:r>
            <a:r>
              <a:rPr lang="en-GB"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 Chapter </a:t>
            </a:r>
            <a:r>
              <a:rPr lang="en-GB"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7</a:t>
            </a:r>
            <a:endParaRPr lang="en-GB"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endParaRPr>
          </a:p>
          <a:p>
            <a:pPr>
              <a:lnSpc>
                <a:spcPct val="150000"/>
              </a:lnSpc>
            </a:pP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Chapter Name</a:t>
            </a:r>
            <a:r>
              <a:rPr lang="en-GB" b="1"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a:t>
            </a:r>
            <a:r>
              <a:rPr lang="en-GB"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 </a:t>
            </a:r>
            <a:r>
              <a:rPr lang="en-GB"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Conditional Formatting and Goal Seek</a:t>
            </a:r>
            <a:endParaRPr lang="en-GB"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endParaRPr>
          </a:p>
        </p:txBody>
      </p:sp>
      <p:sp>
        <p:nvSpPr>
          <p:cNvPr id="5" name="TextBox 4">
            <a:extLst>
              <a:ext uri="{FF2B5EF4-FFF2-40B4-BE49-F238E27FC236}">
                <a16:creationId xmlns:a16="http://schemas.microsoft.com/office/drawing/2014/main" xmlns="" id="{24977403-38A5-422B-B924-39FCC8296375}"/>
              </a:ext>
            </a:extLst>
          </p:cNvPr>
          <p:cNvSpPr txBox="1"/>
          <p:nvPr/>
        </p:nvSpPr>
        <p:spPr>
          <a:xfrm>
            <a:off x="669601" y="3599717"/>
            <a:ext cx="10882577" cy="400110"/>
          </a:xfrm>
          <a:prstGeom prst="rect">
            <a:avLst/>
          </a:prstGeom>
          <a:solidFill>
            <a:schemeClr val="bg1">
              <a:lumMod val="95000"/>
            </a:schemeClr>
          </a:solidFill>
        </p:spPr>
        <p:txBody>
          <a:bodyPr wrap="square" rtlCol="0">
            <a:spAutoFit/>
          </a:bodyPr>
          <a:lstStyle/>
          <a:p>
            <a:r>
              <a:rPr lang="en-GB" sz="2000" b="1" u="sng" dirty="0" smtClean="0">
                <a:latin typeface="Roboto Light" panose="02000000000000000000" pitchFamily="2" charset="0"/>
                <a:ea typeface="Roboto Light" panose="02000000000000000000" pitchFamily="2" charset="0"/>
                <a:cs typeface="Segoe UI" pitchFamily="34" charset="0"/>
              </a:rPr>
              <a:t>Mr. </a:t>
            </a:r>
            <a:r>
              <a:rPr lang="en-GB" sz="2000" b="1" u="sng" dirty="0" err="1" smtClean="0">
                <a:latin typeface="Roboto Light" panose="02000000000000000000" pitchFamily="2" charset="0"/>
                <a:ea typeface="Roboto Light" panose="02000000000000000000" pitchFamily="2" charset="0"/>
                <a:cs typeface="Segoe UI" pitchFamily="34" charset="0"/>
              </a:rPr>
              <a:t>Prakhar</a:t>
            </a:r>
            <a:r>
              <a:rPr lang="en-GB" sz="2000" b="1" u="sng" dirty="0" smtClean="0">
                <a:latin typeface="Roboto Light" panose="02000000000000000000" pitchFamily="2" charset="0"/>
                <a:ea typeface="Roboto Light" panose="02000000000000000000" pitchFamily="2" charset="0"/>
                <a:cs typeface="Segoe UI" pitchFamily="34" charset="0"/>
              </a:rPr>
              <a:t> </a:t>
            </a:r>
            <a:r>
              <a:rPr lang="en-GB" sz="2000" b="1" u="sng" dirty="0" err="1" smtClean="0">
                <a:latin typeface="Roboto Light" panose="02000000000000000000" pitchFamily="2" charset="0"/>
                <a:ea typeface="Roboto Light" panose="02000000000000000000" pitchFamily="2" charset="0"/>
                <a:cs typeface="Segoe UI" pitchFamily="34" charset="0"/>
              </a:rPr>
              <a:t>Mody</a:t>
            </a:r>
            <a:endParaRPr lang="en-GB" sz="2000" b="1" u="sng" dirty="0">
              <a:latin typeface="Roboto Light" panose="02000000000000000000" pitchFamily="2" charset="0"/>
              <a:ea typeface="Roboto Light" panose="02000000000000000000" pitchFamily="2" charset="0"/>
              <a:cs typeface="Segoe UI" pitchFamily="34" charset="0"/>
            </a:endParaRPr>
          </a:p>
        </p:txBody>
      </p:sp>
      <p:sp>
        <p:nvSpPr>
          <p:cNvPr id="2" name="Slide Number Placeholder 1">
            <a:extLst>
              <a:ext uri="{FF2B5EF4-FFF2-40B4-BE49-F238E27FC236}">
                <a16:creationId xmlns:a16="http://schemas.microsoft.com/office/drawing/2014/main" xmlns="" id="{43DDDECA-A8FB-4C54-B840-3AD65E2A4C2D}"/>
              </a:ext>
            </a:extLst>
          </p:cNvPr>
          <p:cNvSpPr>
            <a:spLocks noGrp="1"/>
          </p:cNvSpPr>
          <p:nvPr>
            <p:ph type="sldNum" sz="quarter" idx="4294967295"/>
          </p:nvPr>
        </p:nvSpPr>
        <p:spPr>
          <a:xfrm>
            <a:off x="8610600" y="6356350"/>
            <a:ext cx="2743200" cy="365125"/>
          </a:xfrm>
          <a:prstGeom prst="rect">
            <a:avLst/>
          </a:prstGeom>
        </p:spPr>
        <p:txBody>
          <a:bodyPr/>
          <a:lstStyle/>
          <a:p>
            <a:fld id="{47894467-E227-B849-BB10-8705222BB906}" type="slidenum">
              <a:rPr lang="en-US" smtClean="0"/>
              <a:pPr/>
              <a:t>1</a:t>
            </a:fld>
            <a:endParaRPr lang="en-US"/>
          </a:p>
        </p:txBody>
      </p:sp>
    </p:spTree>
    <p:extLst>
      <p:ext uri="{BB962C8B-B14F-4D97-AF65-F5344CB8AC3E}">
        <p14:creationId xmlns:p14="http://schemas.microsoft.com/office/powerpoint/2010/main" xmlns="" val="206576280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5" y="655718"/>
            <a:ext cx="2953386"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Goal Seek</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73498" y="1560971"/>
            <a:ext cx="5342399" cy="3739485"/>
          </a:xfrm>
          <a:prstGeom prst="rect">
            <a:avLst/>
          </a:prstGeom>
          <a:noFill/>
        </p:spPr>
        <p:txBody>
          <a:bodyPr wrap="square" rtlCol="0">
            <a:spAutoFit/>
          </a:bodyPr>
          <a:lstStyle/>
          <a:p>
            <a:pPr marL="352044" indent="-342900">
              <a:spcBef>
                <a:spcPts val="1839"/>
              </a:spcBef>
              <a:buFont typeface="Wingdings" panose="05000000000000000000" pitchFamily="2" charset="2"/>
              <a:buChar char="Ø"/>
            </a:pPr>
            <a:r>
              <a:rPr lang="en-IN" sz="2400" i="1" dirty="0">
                <a:latin typeface="Segoe UI" panose="020B0502040204020203" pitchFamily="34" charset="0"/>
                <a:cs typeface="Segoe UI" panose="020B0502040204020203" pitchFamily="34" charset="0"/>
              </a:rPr>
              <a:t>Here’s what you should enter on the ‘Goal Seek’ window:</a:t>
            </a:r>
          </a:p>
          <a:p>
            <a:pPr marL="809244" lvl="1" indent="-342900">
              <a:spcBef>
                <a:spcPts val="1839"/>
              </a:spcBef>
              <a:buFont typeface="Arial" panose="020B0604020202020204" pitchFamily="34" charset="0"/>
              <a:buChar char="•"/>
            </a:pPr>
            <a:r>
              <a:rPr lang="en-IN" sz="2400" i="1" dirty="0">
                <a:latin typeface="Segoe UI" panose="020B0502040204020203" pitchFamily="34" charset="0"/>
                <a:cs typeface="Segoe UI" panose="020B0502040204020203" pitchFamily="34" charset="0"/>
              </a:rPr>
              <a:t>Set cell: C2 (the location of the formula)</a:t>
            </a:r>
          </a:p>
          <a:p>
            <a:pPr marL="809244" lvl="1" indent="-342900">
              <a:spcBef>
                <a:spcPts val="1839"/>
              </a:spcBef>
              <a:buFont typeface="Arial" panose="020B0604020202020204" pitchFamily="34" charset="0"/>
              <a:buChar char="•"/>
            </a:pPr>
            <a:r>
              <a:rPr lang="en-IN" sz="2400" i="1" dirty="0">
                <a:latin typeface="Segoe UI" panose="020B0502040204020203" pitchFamily="34" charset="0"/>
                <a:cs typeface="Segoe UI" panose="020B0502040204020203" pitchFamily="34" charset="0"/>
              </a:rPr>
              <a:t>To value: 0.667 (the desired result)</a:t>
            </a:r>
          </a:p>
          <a:p>
            <a:pPr marL="809244" lvl="1" indent="-342900">
              <a:spcBef>
                <a:spcPts val="1839"/>
              </a:spcBef>
              <a:buFont typeface="Arial" panose="020B0604020202020204" pitchFamily="34" charset="0"/>
              <a:buChar char="•"/>
            </a:pPr>
            <a:r>
              <a:rPr lang="en-IN" sz="2400" i="1" dirty="0">
                <a:latin typeface="Segoe UI" panose="020B0502040204020203" pitchFamily="34" charset="0"/>
                <a:cs typeface="Segoe UI" panose="020B0502040204020203" pitchFamily="34" charset="0"/>
              </a:rPr>
              <a:t>By changing cell: B2 (the value you want to change or adjust)</a:t>
            </a:r>
          </a:p>
        </p:txBody>
      </p:sp>
      <p:pic>
        <p:nvPicPr>
          <p:cNvPr id="29698" name="Picture 2" descr="the election results data set with an opened goal seek window filled with the right parameters">
            <a:extLst>
              <a:ext uri="{FF2B5EF4-FFF2-40B4-BE49-F238E27FC236}">
                <a16:creationId xmlns:a16="http://schemas.microsoft.com/office/drawing/2014/main" xmlns="" id="{5153F72E-70F2-4D66-A51C-81406E70CA07}"/>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797398" y="1334167"/>
            <a:ext cx="6394602" cy="460825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47160838"/>
      </p:ext>
    </p:extLst>
  </p:cSld>
  <p:clrMapOvr>
    <a:masterClrMapping/>
  </p:clrMapOvr>
  <p:transition spd="slow">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5" y="655718"/>
            <a:ext cx="2953386"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Goal Seek</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73498" y="1560971"/>
            <a:ext cx="3277625" cy="1800493"/>
          </a:xfrm>
          <a:prstGeom prst="rect">
            <a:avLst/>
          </a:prstGeom>
          <a:noFill/>
        </p:spPr>
        <p:txBody>
          <a:bodyPr wrap="square" rtlCol="0">
            <a:spAutoFit/>
          </a:bodyPr>
          <a:lstStyle/>
          <a:p>
            <a:pPr marL="352044" indent="-342900">
              <a:spcBef>
                <a:spcPts val="1839"/>
              </a:spcBef>
              <a:buFont typeface="Wingdings" panose="05000000000000000000" pitchFamily="2" charset="2"/>
              <a:buChar char="Ø"/>
            </a:pPr>
            <a:r>
              <a:rPr lang="en-IN" sz="2400" i="1" dirty="0">
                <a:latin typeface="Segoe UI" panose="020B0502040204020203" pitchFamily="34" charset="0"/>
                <a:cs typeface="Segoe UI" panose="020B0502040204020203" pitchFamily="34" charset="0"/>
              </a:rPr>
              <a:t>Then, press ‘Enter’ to run the calculation.</a:t>
            </a:r>
          </a:p>
          <a:p>
            <a:pPr marL="352044" indent="-342900">
              <a:spcBef>
                <a:spcPts val="1839"/>
              </a:spcBef>
              <a:buFont typeface="Wingdings" panose="05000000000000000000" pitchFamily="2" charset="2"/>
              <a:buChar char="Ø"/>
            </a:pPr>
            <a:r>
              <a:rPr lang="en-IN" sz="2400" i="1" dirty="0">
                <a:latin typeface="Segoe UI" panose="020B0502040204020203" pitchFamily="34" charset="0"/>
                <a:cs typeface="Segoe UI" panose="020B0502040204020203" pitchFamily="34" charset="0"/>
              </a:rPr>
              <a:t>You need 567 votes to win.</a:t>
            </a:r>
          </a:p>
        </p:txBody>
      </p:sp>
      <p:pic>
        <p:nvPicPr>
          <p:cNvPr id="30722" name="Picture 2" descr="running goal seek on the election results data set with 567 as the result">
            <a:extLst>
              <a:ext uri="{FF2B5EF4-FFF2-40B4-BE49-F238E27FC236}">
                <a16:creationId xmlns:a16="http://schemas.microsoft.com/office/drawing/2014/main" xmlns="" id="{F5E4EB7C-D328-4B0B-B859-A306E60DF5F9}"/>
              </a:ext>
            </a:extLst>
          </p:cNvPr>
          <p:cNvPicPr>
            <a:picLocks noChangeAspect="1" noChangeArrowheads="1" noCrop="1"/>
          </p:cNvPicPr>
          <p:nvPr/>
        </p:nvPicPr>
        <p:blipFill>
          <a:blip r:embed="rId2">
            <a:extLst>
              <a:ext uri="{28A0092B-C50C-407E-A947-70E740481C1C}">
                <a14:useLocalDpi xmlns:a14="http://schemas.microsoft.com/office/drawing/2010/main" xmlns="" val="0"/>
              </a:ext>
            </a:extLst>
          </a:blip>
          <a:srcRect/>
          <a:stretch>
            <a:fillRect/>
          </a:stretch>
        </p:blipFill>
        <p:spPr bwMode="auto">
          <a:xfrm>
            <a:off x="4410151" y="1117119"/>
            <a:ext cx="7386358" cy="519174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59653772"/>
      </p:ext>
    </p:extLst>
  </p:cSld>
  <p:clrMapOvr>
    <a:masterClrMapping/>
  </p:clrMapOvr>
  <p:transition spd="slow">
    <p:pull/>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4" y="655718"/>
            <a:ext cx="5640541"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Goal Seek in Payments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73498" y="1560971"/>
            <a:ext cx="5268657" cy="5401479"/>
          </a:xfrm>
          <a:prstGeom prst="rect">
            <a:avLst/>
          </a:prstGeom>
          <a:noFill/>
        </p:spPr>
        <p:txBody>
          <a:bodyPr wrap="square" rtlCol="0">
            <a:spAutoFit/>
          </a:bodyPr>
          <a:lstStyle/>
          <a:p>
            <a:pPr marL="342900" indent="-342900">
              <a:buFont typeface="Wingdings" panose="05000000000000000000" pitchFamily="2" charset="2"/>
              <a:buChar char="Ø"/>
            </a:pPr>
            <a:r>
              <a:rPr lang="en-IN" sz="2300" i="1" dirty="0">
                <a:latin typeface="Segoe UI" panose="020B0502040204020203" pitchFamily="34" charset="0"/>
                <a:cs typeface="Segoe UI" panose="020B0502040204020203" pitchFamily="34" charset="0"/>
              </a:rPr>
              <a:t>First off, there’s actually a way you can calculate your </a:t>
            </a:r>
            <a:r>
              <a:rPr lang="en-IN" sz="2300" b="1" i="1" dirty="0">
                <a:latin typeface="Segoe UI" panose="020B0502040204020203" pitchFamily="34" charset="0"/>
                <a:cs typeface="Segoe UI" panose="020B0502040204020203" pitchFamily="34" charset="0"/>
              </a:rPr>
              <a:t>periodic loan payment</a:t>
            </a:r>
            <a:r>
              <a:rPr lang="en-IN" sz="2300" i="1" dirty="0">
                <a:latin typeface="Segoe UI" panose="020B0502040204020203" pitchFamily="34" charset="0"/>
                <a:cs typeface="Segoe UI" panose="020B0502040204020203" pitchFamily="34" charset="0"/>
              </a:rPr>
              <a:t> in Excel through the </a:t>
            </a:r>
            <a:r>
              <a:rPr lang="en-IN" sz="2300" i="1" dirty="0">
                <a:latin typeface="Segoe UI" panose="020B0502040204020203" pitchFamily="34" charset="0"/>
                <a:cs typeface="Segoe UI" panose="020B0502040204020203" pitchFamily="34" charset="0"/>
                <a:hlinkClick r:id="rId2"/>
              </a:rPr>
              <a:t>PMT function</a:t>
            </a:r>
            <a:r>
              <a:rPr lang="en-IN" sz="2300" i="1" dirty="0">
                <a:latin typeface="Segoe UI" panose="020B0502040204020203" pitchFamily="34" charset="0"/>
                <a:cs typeface="Segoe UI" panose="020B0502040204020203" pitchFamily="34" charset="0"/>
              </a:rPr>
              <a:t>.</a:t>
            </a:r>
          </a:p>
          <a:p>
            <a:pPr marL="342900" indent="-342900">
              <a:buFont typeface="Wingdings" panose="05000000000000000000" pitchFamily="2" charset="2"/>
              <a:buChar char="Ø"/>
            </a:pPr>
            <a:endParaRPr lang="en-IN" sz="2300" i="1" dirty="0">
              <a:latin typeface="Segoe UI" panose="020B0502040204020203" pitchFamily="34" charset="0"/>
              <a:cs typeface="Segoe UI" panose="020B0502040204020203" pitchFamily="34" charset="0"/>
            </a:endParaRPr>
          </a:p>
          <a:p>
            <a:pPr marL="342900" indent="-342900">
              <a:buFont typeface="Wingdings" panose="05000000000000000000" pitchFamily="2" charset="2"/>
              <a:buChar char="Ø"/>
            </a:pPr>
            <a:r>
              <a:rPr lang="en-IN" sz="2300" i="1" dirty="0">
                <a:latin typeface="Segoe UI" panose="020B0502040204020203" pitchFamily="34" charset="0"/>
                <a:cs typeface="Segoe UI" panose="020B0502040204020203" pitchFamily="34" charset="0"/>
              </a:rPr>
              <a:t>But what if you’re still evaluating how much you should loan or at what interest depending on your income?</a:t>
            </a:r>
          </a:p>
          <a:p>
            <a:pPr marL="342900" indent="-342900">
              <a:buFont typeface="Wingdings" panose="05000000000000000000" pitchFamily="2" charset="2"/>
              <a:buChar char="Ø"/>
            </a:pPr>
            <a:endParaRPr lang="en-IN" sz="2300" i="1" dirty="0">
              <a:latin typeface="Segoe UI" panose="020B0502040204020203" pitchFamily="34" charset="0"/>
              <a:cs typeface="Segoe UI" panose="020B0502040204020203" pitchFamily="34" charset="0"/>
            </a:endParaRPr>
          </a:p>
          <a:p>
            <a:pPr marL="342900" indent="-342900">
              <a:buFont typeface="Wingdings" panose="05000000000000000000" pitchFamily="2" charset="2"/>
              <a:buChar char="Ø"/>
            </a:pPr>
            <a:r>
              <a:rPr lang="en-IN" sz="2300" i="1" dirty="0">
                <a:latin typeface="Segoe UI" panose="020B0502040204020203" pitchFamily="34" charset="0"/>
                <a:cs typeface="Segoe UI" panose="020B0502040204020203" pitchFamily="34" charset="0"/>
              </a:rPr>
              <a:t>For example, you can only afford to pay $5,000 annually for 5 years with an 8% interest. Now, you want to know how much money you can borrow from those conditions.</a:t>
            </a:r>
          </a:p>
        </p:txBody>
      </p:sp>
      <p:pic>
        <p:nvPicPr>
          <p:cNvPr id="31746" name="Picture 2" descr="data set for loan payment">
            <a:extLst>
              <a:ext uri="{FF2B5EF4-FFF2-40B4-BE49-F238E27FC236}">
                <a16:creationId xmlns:a16="http://schemas.microsoft.com/office/drawing/2014/main" xmlns="" id="{C5169AB3-3A2C-4609-826B-4671DC15ECF3}"/>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355201" y="2363867"/>
            <a:ext cx="6836799" cy="278567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754911111"/>
      </p:ext>
    </p:extLst>
  </p:cSld>
  <p:clrMapOvr>
    <a:masterClrMapping/>
  </p:clrMapOvr>
  <p:transition spd="slow">
    <p:pull/>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4" y="655718"/>
            <a:ext cx="5640541"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Goal Seek in Payments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73498" y="1560971"/>
            <a:ext cx="12018502" cy="3416320"/>
          </a:xfrm>
          <a:prstGeom prst="rect">
            <a:avLst/>
          </a:prstGeom>
          <a:noFill/>
        </p:spPr>
        <p:txBody>
          <a:bodyPr wrap="square" rtlCol="0">
            <a:spAutoFit/>
          </a:bodyPr>
          <a:lstStyle/>
          <a:p>
            <a:pPr marL="342900" indent="-342900">
              <a:buFont typeface="Wingdings" panose="05000000000000000000" pitchFamily="2" charset="2"/>
              <a:buChar char="Ø"/>
            </a:pPr>
            <a:r>
              <a:rPr lang="en-IN" sz="2400" i="1" dirty="0">
                <a:latin typeface="Segoe UI" panose="020B0502040204020203" pitchFamily="34" charset="0"/>
                <a:cs typeface="Segoe UI" panose="020B0502040204020203" pitchFamily="34" charset="0"/>
              </a:rPr>
              <a:t>Here’s what you should enter on the ‘Goal Seek’ window:</a:t>
            </a:r>
          </a:p>
          <a:p>
            <a:pPr marL="800100" lvl="1" indent="-342900">
              <a:buFont typeface="Arial" panose="020B0604020202020204" pitchFamily="34" charset="0"/>
              <a:buChar char="•"/>
            </a:pPr>
            <a:r>
              <a:rPr lang="en-IN" sz="2400" b="1" i="1" dirty="0">
                <a:latin typeface="Segoe UI" panose="020B0502040204020203" pitchFamily="34" charset="0"/>
                <a:cs typeface="Segoe UI" panose="020B0502040204020203" pitchFamily="34" charset="0"/>
              </a:rPr>
              <a:t>Set cell: B5</a:t>
            </a:r>
            <a:r>
              <a:rPr lang="en-IN" sz="2400" i="1" dirty="0">
                <a:latin typeface="Segoe UI" panose="020B0502040204020203" pitchFamily="34" charset="0"/>
                <a:cs typeface="Segoe UI" panose="020B0502040204020203" pitchFamily="34" charset="0"/>
              </a:rPr>
              <a:t> (the location of the formula)</a:t>
            </a:r>
          </a:p>
          <a:p>
            <a:pPr marL="800100" lvl="1" indent="-342900">
              <a:buFont typeface="Arial" panose="020B0604020202020204" pitchFamily="34" charset="0"/>
              <a:buChar char="•"/>
            </a:pPr>
            <a:r>
              <a:rPr lang="en-IN" sz="2400" b="1" i="1" dirty="0">
                <a:latin typeface="Segoe UI" panose="020B0502040204020203" pitchFamily="34" charset="0"/>
                <a:cs typeface="Segoe UI" panose="020B0502040204020203" pitchFamily="34" charset="0"/>
              </a:rPr>
              <a:t>To value: -5000</a:t>
            </a:r>
            <a:r>
              <a:rPr lang="en-IN" sz="2400" i="1" dirty="0">
                <a:latin typeface="Segoe UI" panose="020B0502040204020203" pitchFamily="34" charset="0"/>
                <a:cs typeface="Segoe UI" panose="020B0502040204020203" pitchFamily="34" charset="0"/>
              </a:rPr>
              <a:t> (the desired result)</a:t>
            </a:r>
          </a:p>
          <a:p>
            <a:pPr marL="800100" lvl="1" indent="-342900">
              <a:buFont typeface="Arial" panose="020B0604020202020204" pitchFamily="34" charset="0"/>
              <a:buChar char="•"/>
            </a:pPr>
            <a:r>
              <a:rPr lang="en-IN" sz="2400" b="1" i="1" dirty="0">
                <a:latin typeface="Segoe UI" panose="020B0502040204020203" pitchFamily="34" charset="0"/>
                <a:cs typeface="Segoe UI" panose="020B0502040204020203" pitchFamily="34" charset="0"/>
              </a:rPr>
              <a:t>By changing cell: B4</a:t>
            </a:r>
            <a:r>
              <a:rPr lang="en-IN" sz="2400" i="1" dirty="0">
                <a:latin typeface="Segoe UI" panose="020B0502040204020203" pitchFamily="34" charset="0"/>
                <a:cs typeface="Segoe UI" panose="020B0502040204020203" pitchFamily="34" charset="0"/>
              </a:rPr>
              <a:t> (the value you want to change or adjust)</a:t>
            </a:r>
          </a:p>
          <a:p>
            <a:pPr lvl="1"/>
            <a:endParaRPr lang="en-IN" sz="2400" i="1" dirty="0">
              <a:latin typeface="Segoe UI" panose="020B0502040204020203" pitchFamily="34" charset="0"/>
              <a:cs typeface="Segoe UI" panose="020B0502040204020203" pitchFamily="34" charset="0"/>
            </a:endParaRPr>
          </a:p>
          <a:p>
            <a:pPr marL="342900" indent="-342900">
              <a:buFont typeface="Wingdings" panose="05000000000000000000" pitchFamily="2" charset="2"/>
              <a:buChar char="Ø"/>
            </a:pPr>
            <a:r>
              <a:rPr lang="en-IN" sz="2400" i="1" dirty="0">
                <a:latin typeface="Segoe UI" panose="020B0502040204020203" pitchFamily="34" charset="0"/>
                <a:cs typeface="Segoe UI" panose="020B0502040204020203" pitchFamily="34" charset="0"/>
              </a:rPr>
              <a:t>B5 contains the PMT equation: </a:t>
            </a:r>
            <a:r>
              <a:rPr lang="en-IN" sz="2400" b="1" i="1" dirty="0">
                <a:latin typeface="Segoe UI" panose="020B0502040204020203" pitchFamily="34" charset="0"/>
                <a:cs typeface="Segoe UI" panose="020B0502040204020203" pitchFamily="34" charset="0"/>
              </a:rPr>
              <a:t>=PMT(rate, </a:t>
            </a:r>
            <a:r>
              <a:rPr lang="en-IN" sz="2400" b="1" i="1" dirty="0" err="1">
                <a:latin typeface="Segoe UI" panose="020B0502040204020203" pitchFamily="34" charset="0"/>
                <a:cs typeface="Segoe UI" panose="020B0502040204020203" pitchFamily="34" charset="0"/>
              </a:rPr>
              <a:t>nper</a:t>
            </a:r>
            <a:r>
              <a:rPr lang="en-IN" sz="2400" b="1" i="1" dirty="0">
                <a:latin typeface="Segoe UI" panose="020B0502040204020203" pitchFamily="34" charset="0"/>
                <a:cs typeface="Segoe UI" panose="020B0502040204020203" pitchFamily="34" charset="0"/>
              </a:rPr>
              <a:t>, </a:t>
            </a:r>
            <a:r>
              <a:rPr lang="en-IN" sz="2400" b="1" i="1" dirty="0" err="1">
                <a:latin typeface="Segoe UI" panose="020B0502040204020203" pitchFamily="34" charset="0"/>
                <a:cs typeface="Segoe UI" panose="020B0502040204020203" pitchFamily="34" charset="0"/>
              </a:rPr>
              <a:t>pv</a:t>
            </a:r>
            <a:r>
              <a:rPr lang="en-IN" sz="2400" b="1" i="1" dirty="0">
                <a:latin typeface="Segoe UI" panose="020B0502040204020203" pitchFamily="34" charset="0"/>
                <a:cs typeface="Segoe UI" panose="020B0502040204020203" pitchFamily="34" charset="0"/>
              </a:rPr>
              <a:t>, [</a:t>
            </a:r>
            <a:r>
              <a:rPr lang="en-IN" sz="2400" b="1" i="1" dirty="0" err="1">
                <a:latin typeface="Segoe UI" panose="020B0502040204020203" pitchFamily="34" charset="0"/>
                <a:cs typeface="Segoe UI" panose="020B0502040204020203" pitchFamily="34" charset="0"/>
              </a:rPr>
              <a:t>fv</a:t>
            </a:r>
            <a:r>
              <a:rPr lang="en-IN" sz="2400" b="1" i="1" dirty="0">
                <a:latin typeface="Segoe UI" panose="020B0502040204020203" pitchFamily="34" charset="0"/>
                <a:cs typeface="Segoe UI" panose="020B0502040204020203" pitchFamily="34" charset="0"/>
              </a:rPr>
              <a:t>], [type])</a:t>
            </a:r>
          </a:p>
          <a:p>
            <a:endParaRPr lang="en-IN" sz="2400" i="1" dirty="0">
              <a:latin typeface="Segoe UI" panose="020B0502040204020203" pitchFamily="34" charset="0"/>
              <a:cs typeface="Segoe UI" panose="020B0502040204020203" pitchFamily="34" charset="0"/>
            </a:endParaRPr>
          </a:p>
          <a:p>
            <a:pPr marL="342900" indent="-342900">
              <a:buFont typeface="Wingdings" panose="05000000000000000000" pitchFamily="2" charset="2"/>
              <a:buChar char="Ø"/>
            </a:pPr>
            <a:r>
              <a:rPr lang="en-IN" sz="2400" i="1" dirty="0">
                <a:latin typeface="Segoe UI" panose="020B0502040204020203" pitchFamily="34" charset="0"/>
                <a:cs typeface="Segoe UI" panose="020B0502040204020203" pitchFamily="34" charset="0"/>
              </a:rPr>
              <a:t>The value is negative to be in line with the cash flow model. The value is what you’re supposed to ‘pay’ annually.</a:t>
            </a:r>
          </a:p>
        </p:txBody>
      </p:sp>
    </p:spTree>
    <p:extLst>
      <p:ext uri="{BB962C8B-B14F-4D97-AF65-F5344CB8AC3E}">
        <p14:creationId xmlns:p14="http://schemas.microsoft.com/office/powerpoint/2010/main" xmlns="" val="3546570080"/>
      </p:ext>
    </p:extLst>
  </p:cSld>
  <p:clrMapOvr>
    <a:masterClrMapping/>
  </p:clrMapOvr>
  <p:transition spd="slow">
    <p:pull/>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4" y="655718"/>
            <a:ext cx="5640541"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Goal Seek in Payments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pic>
        <p:nvPicPr>
          <p:cNvPr id="32770" name="Picture 2" descr="running goal seek on loan payment resulting to 21,647">
            <a:extLst>
              <a:ext uri="{FF2B5EF4-FFF2-40B4-BE49-F238E27FC236}">
                <a16:creationId xmlns:a16="http://schemas.microsoft.com/office/drawing/2014/main" xmlns="" id="{29D4F9DB-EEAD-4853-8E81-587CAF8C21C6}"/>
              </a:ext>
            </a:extLst>
          </p:cNvPr>
          <p:cNvPicPr>
            <a:picLocks noChangeAspect="1" noChangeArrowheads="1" noCrop="1"/>
          </p:cNvPicPr>
          <p:nvPr/>
        </p:nvPicPr>
        <p:blipFill>
          <a:blip r:embed="rId2">
            <a:extLst>
              <a:ext uri="{28A0092B-C50C-407E-A947-70E740481C1C}">
                <a14:useLocalDpi xmlns:a14="http://schemas.microsoft.com/office/drawing/2010/main" xmlns="" val="0"/>
              </a:ext>
            </a:extLst>
          </a:blip>
          <a:srcRect/>
          <a:stretch>
            <a:fillRect/>
          </a:stretch>
        </p:blipFill>
        <p:spPr bwMode="auto">
          <a:xfrm>
            <a:off x="4542349" y="1695754"/>
            <a:ext cx="7649651" cy="4506529"/>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extBox 1">
            <a:extLst>
              <a:ext uri="{FF2B5EF4-FFF2-40B4-BE49-F238E27FC236}">
                <a16:creationId xmlns:a16="http://schemas.microsoft.com/office/drawing/2014/main" xmlns="" id="{E4F1C814-275F-453E-846F-0DF5E6ADE060}"/>
              </a:ext>
            </a:extLst>
          </p:cNvPr>
          <p:cNvSpPr txBox="1"/>
          <p:nvPr/>
        </p:nvSpPr>
        <p:spPr>
          <a:xfrm>
            <a:off x="296402" y="1695754"/>
            <a:ext cx="3906888" cy="3970318"/>
          </a:xfrm>
          <a:prstGeom prst="rect">
            <a:avLst/>
          </a:prstGeom>
          <a:noFill/>
        </p:spPr>
        <p:txBody>
          <a:bodyPr wrap="square" rtlCol="0">
            <a:spAutoFit/>
          </a:bodyPr>
          <a:lstStyle/>
          <a:p>
            <a:pPr marL="457200" indent="-457200">
              <a:buFont typeface="Wingdings" panose="05000000000000000000" pitchFamily="2" charset="2"/>
              <a:buChar char="Ø"/>
            </a:pPr>
            <a:r>
              <a:rPr lang="en-IN" sz="2800" i="1" dirty="0">
                <a:latin typeface="Segoe UI" panose="020B0502040204020203" pitchFamily="34" charset="0"/>
                <a:cs typeface="Segoe UI" panose="020B0502040204020203" pitchFamily="34" charset="0"/>
              </a:rPr>
              <a:t>Hit Enter</a:t>
            </a:r>
          </a:p>
          <a:p>
            <a:pPr marL="457200" indent="-457200">
              <a:buFont typeface="Wingdings" panose="05000000000000000000" pitchFamily="2" charset="2"/>
              <a:buChar char="Ø"/>
            </a:pPr>
            <a:endParaRPr lang="en-IN" sz="2800" i="1" dirty="0">
              <a:latin typeface="Segoe UI" panose="020B0502040204020203" pitchFamily="34" charset="0"/>
              <a:cs typeface="Segoe UI" panose="020B0502040204020203" pitchFamily="34" charset="0"/>
            </a:endParaRPr>
          </a:p>
          <a:p>
            <a:pPr marL="457200" indent="-457200">
              <a:buFont typeface="Wingdings" panose="05000000000000000000" pitchFamily="2" charset="2"/>
              <a:buChar char="Ø"/>
            </a:pPr>
            <a:r>
              <a:rPr lang="en-IN" sz="2800" i="1" dirty="0">
                <a:latin typeface="Segoe UI" panose="020B0502040204020203" pitchFamily="34" charset="0"/>
                <a:cs typeface="Segoe UI" panose="020B0502040204020203" pitchFamily="34" charset="0"/>
              </a:rPr>
              <a:t>The maximum amount you can loan if you want to stay within the budget is $21,647 (rounded to the nearest integer).</a:t>
            </a:r>
          </a:p>
        </p:txBody>
      </p:sp>
    </p:spTree>
    <p:extLst>
      <p:ext uri="{BB962C8B-B14F-4D97-AF65-F5344CB8AC3E}">
        <p14:creationId xmlns:p14="http://schemas.microsoft.com/office/powerpoint/2010/main" xmlns="" val="2006802733"/>
      </p:ext>
    </p:extLst>
  </p:cSld>
  <p:clrMapOvr>
    <a:masterClrMapping/>
  </p:clrMapOvr>
  <p:transition spd="slow">
    <p:pull/>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4" y="655718"/>
            <a:ext cx="5640541"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Goal Seek in Payments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2" name="TextBox 1">
            <a:extLst>
              <a:ext uri="{FF2B5EF4-FFF2-40B4-BE49-F238E27FC236}">
                <a16:creationId xmlns:a16="http://schemas.microsoft.com/office/drawing/2014/main" xmlns="" id="{E4F1C814-275F-453E-846F-0DF5E6ADE060}"/>
              </a:ext>
            </a:extLst>
          </p:cNvPr>
          <p:cNvSpPr txBox="1"/>
          <p:nvPr/>
        </p:nvSpPr>
        <p:spPr>
          <a:xfrm>
            <a:off x="296401" y="1695754"/>
            <a:ext cx="11782527" cy="4832092"/>
          </a:xfrm>
          <a:prstGeom prst="rect">
            <a:avLst/>
          </a:prstGeom>
          <a:noFill/>
        </p:spPr>
        <p:txBody>
          <a:bodyPr wrap="square" rtlCol="0">
            <a:spAutoFit/>
          </a:bodyPr>
          <a:lstStyle/>
          <a:p>
            <a:pPr marL="457200" indent="-457200">
              <a:buFont typeface="Wingdings" panose="05000000000000000000" pitchFamily="2" charset="2"/>
              <a:buChar char="Ø"/>
            </a:pPr>
            <a:r>
              <a:rPr lang="en-IN" sz="2800" i="1" dirty="0">
                <a:latin typeface="Segoe UI" panose="020B0502040204020203" pitchFamily="34" charset="0"/>
                <a:cs typeface="Segoe UI" panose="020B0502040204020203" pitchFamily="34" charset="0"/>
              </a:rPr>
              <a:t>But what if it’s about the interest rate? Like you have already decided to loan $20,000 payable in 10 years and you would like to pay $3,000 yearly.</a:t>
            </a:r>
          </a:p>
          <a:p>
            <a:endParaRPr lang="en-IN" sz="2800" i="1" dirty="0">
              <a:latin typeface="Segoe UI" panose="020B0502040204020203" pitchFamily="34" charset="0"/>
              <a:cs typeface="Segoe UI" panose="020B0502040204020203" pitchFamily="34" charset="0"/>
            </a:endParaRPr>
          </a:p>
          <a:p>
            <a:pPr marL="457200" indent="-457200">
              <a:buFont typeface="Wingdings" panose="05000000000000000000" pitchFamily="2" charset="2"/>
              <a:buChar char="Ø"/>
            </a:pPr>
            <a:r>
              <a:rPr lang="en-IN" sz="2800" i="1" dirty="0">
                <a:latin typeface="Segoe UI" panose="020B0502040204020203" pitchFamily="34" charset="0"/>
                <a:cs typeface="Segoe UI" panose="020B0502040204020203" pitchFamily="34" charset="0"/>
              </a:rPr>
              <a:t>You now like to know the annual interest rate to make this arrangement possible.</a:t>
            </a:r>
          </a:p>
          <a:p>
            <a:pPr marL="457200" indent="-457200">
              <a:buFont typeface="Wingdings" panose="05000000000000000000" pitchFamily="2" charset="2"/>
              <a:buChar char="Ø"/>
            </a:pPr>
            <a:endParaRPr lang="en-IN" sz="2800" i="1" dirty="0">
              <a:latin typeface="Segoe UI" panose="020B0502040204020203" pitchFamily="34" charset="0"/>
              <a:cs typeface="Segoe UI" panose="020B0502040204020203" pitchFamily="34" charset="0"/>
            </a:endParaRPr>
          </a:p>
          <a:p>
            <a:pPr marL="457200" indent="-457200">
              <a:buFont typeface="Wingdings" panose="05000000000000000000" pitchFamily="2" charset="2"/>
              <a:buChar char="Ø"/>
            </a:pPr>
            <a:r>
              <a:rPr lang="en-IN" sz="2800" i="1" dirty="0">
                <a:latin typeface="Segoe UI" panose="020B0502040204020203" pitchFamily="34" charset="0"/>
                <a:cs typeface="Segoe UI" panose="020B0502040204020203" pitchFamily="34" charset="0"/>
              </a:rPr>
              <a:t>(Don’t worry about the current ‘Annual Payment’. It’s automatically calculated based on the values above it.)</a:t>
            </a:r>
          </a:p>
          <a:p>
            <a:pPr marL="457200" indent="-457200">
              <a:buFont typeface="Wingdings" panose="05000000000000000000" pitchFamily="2" charset="2"/>
              <a:buChar char="Ø"/>
            </a:pPr>
            <a:endParaRPr lang="en-IN" sz="2800" i="1" dirty="0">
              <a:latin typeface="Segoe UI" panose="020B0502040204020203" pitchFamily="34" charset="0"/>
              <a:cs typeface="Segoe UI" panose="020B0502040204020203" pitchFamily="34" charset="0"/>
            </a:endParaRPr>
          </a:p>
          <a:p>
            <a:pPr marL="457200" indent="-457200">
              <a:buFont typeface="Wingdings" panose="05000000000000000000" pitchFamily="2" charset="2"/>
              <a:buChar char="Ø"/>
            </a:pPr>
            <a:endParaRPr lang="en-IN" sz="2800" i="1"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xmlns="" val="1365161304"/>
      </p:ext>
    </p:extLst>
  </p:cSld>
  <p:clrMapOvr>
    <a:masterClrMapping/>
  </p:clrMapOvr>
  <p:transition spd="slow">
    <p:pull/>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4" y="655718"/>
            <a:ext cx="5640541"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Goal Seek in Payments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2" name="TextBox 1">
            <a:extLst>
              <a:ext uri="{FF2B5EF4-FFF2-40B4-BE49-F238E27FC236}">
                <a16:creationId xmlns:a16="http://schemas.microsoft.com/office/drawing/2014/main" xmlns="" id="{E4F1C814-275F-453E-846F-0DF5E6ADE060}"/>
              </a:ext>
            </a:extLst>
          </p:cNvPr>
          <p:cNvSpPr txBox="1"/>
          <p:nvPr/>
        </p:nvSpPr>
        <p:spPr>
          <a:xfrm>
            <a:off x="296401" y="1695754"/>
            <a:ext cx="11782527" cy="954107"/>
          </a:xfrm>
          <a:prstGeom prst="rect">
            <a:avLst/>
          </a:prstGeom>
          <a:noFill/>
        </p:spPr>
        <p:txBody>
          <a:bodyPr wrap="square" rtlCol="0">
            <a:spAutoFit/>
          </a:bodyPr>
          <a:lstStyle/>
          <a:p>
            <a:pPr marL="457200" indent="-457200">
              <a:buFont typeface="Wingdings" panose="05000000000000000000" pitchFamily="2" charset="2"/>
              <a:buChar char="Ø"/>
            </a:pPr>
            <a:endParaRPr lang="en-IN" sz="2800" i="1" dirty="0">
              <a:latin typeface="Segoe UI" panose="020B0502040204020203" pitchFamily="34" charset="0"/>
              <a:cs typeface="Segoe UI" panose="020B0502040204020203" pitchFamily="34" charset="0"/>
            </a:endParaRPr>
          </a:p>
          <a:p>
            <a:pPr marL="457200" indent="-457200">
              <a:buFont typeface="Wingdings" panose="05000000000000000000" pitchFamily="2" charset="2"/>
              <a:buChar char="Ø"/>
            </a:pPr>
            <a:endParaRPr lang="en-IN" sz="2800" i="1" dirty="0">
              <a:latin typeface="Segoe UI" panose="020B0502040204020203" pitchFamily="34" charset="0"/>
              <a:cs typeface="Segoe UI" panose="020B0502040204020203" pitchFamily="34" charset="0"/>
            </a:endParaRPr>
          </a:p>
        </p:txBody>
      </p:sp>
      <p:pic>
        <p:nvPicPr>
          <p:cNvPr id="34818" name="Picture 2" descr="data set for loan payment finding out the best interest">
            <a:extLst>
              <a:ext uri="{FF2B5EF4-FFF2-40B4-BE49-F238E27FC236}">
                <a16:creationId xmlns:a16="http://schemas.microsoft.com/office/drawing/2014/main" xmlns="" id="{05D81432-7B2E-438C-AF5D-801805CF16B0}"/>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331594" y="2123713"/>
            <a:ext cx="9249390" cy="383626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14228776"/>
      </p:ext>
    </p:extLst>
  </p:cSld>
  <p:clrMapOvr>
    <a:masterClrMapping/>
  </p:clrMapOvr>
  <p:transition spd="slow">
    <p:pull/>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4" y="655718"/>
            <a:ext cx="5640541"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Goal Seek in Payments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2" name="TextBox 1">
            <a:extLst>
              <a:ext uri="{FF2B5EF4-FFF2-40B4-BE49-F238E27FC236}">
                <a16:creationId xmlns:a16="http://schemas.microsoft.com/office/drawing/2014/main" xmlns="" id="{E4F1C814-275F-453E-846F-0DF5E6ADE060}"/>
              </a:ext>
            </a:extLst>
          </p:cNvPr>
          <p:cNvSpPr txBox="1"/>
          <p:nvPr/>
        </p:nvSpPr>
        <p:spPr>
          <a:xfrm>
            <a:off x="155574" y="1533521"/>
            <a:ext cx="4844129" cy="3631763"/>
          </a:xfrm>
          <a:prstGeom prst="rect">
            <a:avLst/>
          </a:prstGeom>
          <a:noFill/>
        </p:spPr>
        <p:txBody>
          <a:bodyPr wrap="square" rtlCol="0">
            <a:spAutoFit/>
          </a:bodyPr>
          <a:lstStyle/>
          <a:p>
            <a:r>
              <a:rPr lang="en-IN" sz="2300" i="1" dirty="0">
                <a:latin typeface="Segoe UI" panose="020B0502040204020203" pitchFamily="34" charset="0"/>
                <a:cs typeface="Segoe UI" panose="020B0502040204020203" pitchFamily="34" charset="0"/>
              </a:rPr>
              <a:t>Here’s what you should enter on the ‘Goal Seek’ window:</a:t>
            </a:r>
          </a:p>
          <a:p>
            <a:endParaRPr lang="en-IN" sz="2300" i="1" dirty="0">
              <a:latin typeface="Segoe UI" panose="020B0502040204020203" pitchFamily="34" charset="0"/>
              <a:cs typeface="Segoe UI" panose="020B0502040204020203" pitchFamily="34" charset="0"/>
            </a:endParaRPr>
          </a:p>
          <a:p>
            <a:pPr marL="800100" lvl="1" indent="-342900">
              <a:buFont typeface="Arial" panose="020B0604020202020204" pitchFamily="34" charset="0"/>
              <a:buChar char="•"/>
            </a:pPr>
            <a:r>
              <a:rPr lang="en-IN" sz="2300" b="1" i="1" dirty="0">
                <a:latin typeface="Segoe UI" panose="020B0502040204020203" pitchFamily="34" charset="0"/>
                <a:cs typeface="Segoe UI" panose="020B0502040204020203" pitchFamily="34" charset="0"/>
              </a:rPr>
              <a:t>Set cell: B5</a:t>
            </a:r>
            <a:r>
              <a:rPr lang="en-IN" sz="2300" i="1" dirty="0">
                <a:latin typeface="Segoe UI" panose="020B0502040204020203" pitchFamily="34" charset="0"/>
                <a:cs typeface="Segoe UI" panose="020B0502040204020203" pitchFamily="34" charset="0"/>
              </a:rPr>
              <a:t> (the location of the formula)</a:t>
            </a:r>
          </a:p>
          <a:p>
            <a:pPr marL="800100" lvl="1" indent="-342900">
              <a:buFont typeface="Arial" panose="020B0604020202020204" pitchFamily="34" charset="0"/>
              <a:buChar char="•"/>
            </a:pPr>
            <a:r>
              <a:rPr lang="en-IN" sz="2300" b="1" i="1" dirty="0">
                <a:latin typeface="Segoe UI" panose="020B0502040204020203" pitchFamily="34" charset="0"/>
                <a:cs typeface="Segoe UI" panose="020B0502040204020203" pitchFamily="34" charset="0"/>
              </a:rPr>
              <a:t>To value: -3000</a:t>
            </a:r>
            <a:r>
              <a:rPr lang="en-IN" sz="2300" i="1" dirty="0">
                <a:latin typeface="Segoe UI" panose="020B0502040204020203" pitchFamily="34" charset="0"/>
                <a:cs typeface="Segoe UI" panose="020B0502040204020203" pitchFamily="34" charset="0"/>
              </a:rPr>
              <a:t> (the desired result)</a:t>
            </a:r>
          </a:p>
          <a:p>
            <a:pPr marL="800100" lvl="1" indent="-342900">
              <a:buFont typeface="Arial" panose="020B0604020202020204" pitchFamily="34" charset="0"/>
              <a:buChar char="•"/>
            </a:pPr>
            <a:r>
              <a:rPr lang="en-IN" sz="2300" b="1" i="1" dirty="0">
                <a:latin typeface="Segoe UI" panose="020B0502040204020203" pitchFamily="34" charset="0"/>
                <a:cs typeface="Segoe UI" panose="020B0502040204020203" pitchFamily="34" charset="0"/>
              </a:rPr>
              <a:t>By changing cell: B2</a:t>
            </a:r>
            <a:r>
              <a:rPr lang="en-IN" sz="2300" i="1" dirty="0">
                <a:latin typeface="Segoe UI" panose="020B0502040204020203" pitchFamily="34" charset="0"/>
                <a:cs typeface="Segoe UI" panose="020B0502040204020203" pitchFamily="34" charset="0"/>
              </a:rPr>
              <a:t> (the value you want to change or adjust)</a:t>
            </a:r>
          </a:p>
        </p:txBody>
      </p:sp>
      <p:pic>
        <p:nvPicPr>
          <p:cNvPr id="36868" name="Picture 4" descr="data set for loan payments interest with a goal seek window filled with the right parameters">
            <a:extLst>
              <a:ext uri="{FF2B5EF4-FFF2-40B4-BE49-F238E27FC236}">
                <a16:creationId xmlns:a16="http://schemas.microsoft.com/office/drawing/2014/main" xmlns="" id="{1C295A4B-DD55-409F-B82C-2429F37B6F4C}"/>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210175" y="1763737"/>
            <a:ext cx="6981825" cy="410527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51593810"/>
      </p:ext>
    </p:extLst>
  </p:cSld>
  <p:clrMapOvr>
    <a:masterClrMapping/>
  </p:clrMapOvr>
  <p:transition spd="slow">
    <p:pull/>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4" y="655718"/>
            <a:ext cx="5640541"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Goal Seek in Payments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2" name="TextBox 1">
            <a:extLst>
              <a:ext uri="{FF2B5EF4-FFF2-40B4-BE49-F238E27FC236}">
                <a16:creationId xmlns:a16="http://schemas.microsoft.com/office/drawing/2014/main" xmlns="" id="{E4F1C814-275F-453E-846F-0DF5E6ADE060}"/>
              </a:ext>
            </a:extLst>
          </p:cNvPr>
          <p:cNvSpPr txBox="1"/>
          <p:nvPr/>
        </p:nvSpPr>
        <p:spPr>
          <a:xfrm>
            <a:off x="155575" y="1533521"/>
            <a:ext cx="3103820" cy="1154162"/>
          </a:xfrm>
          <a:prstGeom prst="rect">
            <a:avLst/>
          </a:prstGeom>
          <a:noFill/>
        </p:spPr>
        <p:txBody>
          <a:bodyPr wrap="square" rtlCol="0">
            <a:spAutoFit/>
          </a:bodyPr>
          <a:lstStyle/>
          <a:p>
            <a:pPr marL="342900" indent="-342900">
              <a:buFont typeface="Wingdings" panose="05000000000000000000" pitchFamily="2" charset="2"/>
              <a:buChar char="Ø"/>
            </a:pPr>
            <a:r>
              <a:rPr lang="en-IN" sz="2300" i="1" dirty="0">
                <a:latin typeface="Segoe UI" panose="020B0502040204020203" pitchFamily="34" charset="0"/>
                <a:cs typeface="Segoe UI" panose="020B0502040204020203" pitchFamily="34" charset="0"/>
              </a:rPr>
              <a:t>Hit Enter</a:t>
            </a:r>
          </a:p>
          <a:p>
            <a:pPr marL="342900" indent="-342900">
              <a:buFont typeface="Wingdings" panose="05000000000000000000" pitchFamily="2" charset="2"/>
              <a:buChar char="Ø"/>
            </a:pPr>
            <a:endParaRPr lang="en-IN" sz="2300" i="1" dirty="0">
              <a:latin typeface="Segoe UI" panose="020B0502040204020203" pitchFamily="34" charset="0"/>
              <a:cs typeface="Segoe UI" panose="020B0502040204020203" pitchFamily="34" charset="0"/>
            </a:endParaRPr>
          </a:p>
          <a:p>
            <a:pPr marL="342900" indent="-342900">
              <a:buFont typeface="Wingdings" panose="05000000000000000000" pitchFamily="2" charset="2"/>
              <a:buChar char="Ø"/>
            </a:pPr>
            <a:r>
              <a:rPr lang="en-IN" sz="2300" i="1" dirty="0">
                <a:latin typeface="Segoe UI" panose="020B0502040204020203" pitchFamily="34" charset="0"/>
                <a:cs typeface="Segoe UI" panose="020B0502040204020203" pitchFamily="34" charset="0"/>
              </a:rPr>
              <a:t>The answer is 8%</a:t>
            </a:r>
          </a:p>
        </p:txBody>
      </p:sp>
      <p:pic>
        <p:nvPicPr>
          <p:cNvPr id="37890" name="Picture 2" descr="running goal seek to find out the best interest for loan payment">
            <a:extLst>
              <a:ext uri="{FF2B5EF4-FFF2-40B4-BE49-F238E27FC236}">
                <a16:creationId xmlns:a16="http://schemas.microsoft.com/office/drawing/2014/main" xmlns="" id="{954F000F-8499-4DD0-8397-B324D04CE0FF}"/>
              </a:ext>
            </a:extLst>
          </p:cNvPr>
          <p:cNvPicPr>
            <a:picLocks noChangeAspect="1" noChangeArrowheads="1" noCrop="1"/>
          </p:cNvPicPr>
          <p:nvPr/>
        </p:nvPicPr>
        <p:blipFill>
          <a:blip r:embed="rId2">
            <a:extLst>
              <a:ext uri="{28A0092B-C50C-407E-A947-70E740481C1C}">
                <a14:useLocalDpi xmlns:a14="http://schemas.microsoft.com/office/drawing/2010/main" xmlns="" val="0"/>
              </a:ext>
            </a:extLst>
          </a:blip>
          <a:srcRect/>
          <a:stretch>
            <a:fillRect/>
          </a:stretch>
        </p:blipFill>
        <p:spPr bwMode="auto">
          <a:xfrm>
            <a:off x="4398775" y="1392792"/>
            <a:ext cx="7793225" cy="458674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50258756"/>
      </p:ext>
    </p:extLst>
  </p:cSld>
  <p:clrMapOvr>
    <a:masterClrMapping/>
  </p:clrMapOvr>
  <p:transition spd="slow">
    <p:pull/>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857863"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3" y="655718"/>
            <a:ext cx="1540491"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Error</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2" name="TextBox 1">
            <a:extLst>
              <a:ext uri="{FF2B5EF4-FFF2-40B4-BE49-F238E27FC236}">
                <a16:creationId xmlns:a16="http://schemas.microsoft.com/office/drawing/2014/main" xmlns="" id="{E4F1C814-275F-453E-846F-0DF5E6ADE060}"/>
              </a:ext>
            </a:extLst>
          </p:cNvPr>
          <p:cNvSpPr txBox="1"/>
          <p:nvPr/>
        </p:nvSpPr>
        <p:spPr>
          <a:xfrm>
            <a:off x="155574" y="1533521"/>
            <a:ext cx="11672631" cy="2215991"/>
          </a:xfrm>
          <a:prstGeom prst="rect">
            <a:avLst/>
          </a:prstGeom>
          <a:noFill/>
        </p:spPr>
        <p:txBody>
          <a:bodyPr wrap="square" rtlCol="0">
            <a:spAutoFit/>
          </a:bodyPr>
          <a:lstStyle/>
          <a:p>
            <a:pPr marL="342900" indent="-342900">
              <a:buFont typeface="Wingdings" panose="05000000000000000000" pitchFamily="2" charset="2"/>
              <a:buChar char="Ø"/>
            </a:pPr>
            <a:r>
              <a:rPr lang="en-IN" sz="2300" i="1" dirty="0">
                <a:latin typeface="Segoe UI" panose="020B0502040204020203" pitchFamily="34" charset="0"/>
                <a:cs typeface="Segoe UI" panose="020B0502040204020203" pitchFamily="34" charset="0"/>
              </a:rPr>
              <a:t>As with any other functions or tools in Excel, it’s possible that something could go wrong.</a:t>
            </a:r>
          </a:p>
          <a:p>
            <a:pPr marL="342900" indent="-342900">
              <a:buFont typeface="Wingdings" panose="05000000000000000000" pitchFamily="2" charset="2"/>
              <a:buChar char="Ø"/>
            </a:pPr>
            <a:endParaRPr lang="en-IN" sz="2300" i="1" dirty="0">
              <a:latin typeface="Segoe UI" panose="020B0502040204020203" pitchFamily="34" charset="0"/>
              <a:cs typeface="Segoe UI" panose="020B0502040204020203" pitchFamily="34" charset="0"/>
            </a:endParaRPr>
          </a:p>
          <a:p>
            <a:pPr marL="342900" indent="-342900">
              <a:buFont typeface="Wingdings" panose="05000000000000000000" pitchFamily="2" charset="2"/>
              <a:buChar char="Ø"/>
            </a:pPr>
            <a:r>
              <a:rPr lang="en-IN" sz="2300" i="1" dirty="0">
                <a:latin typeface="Segoe UI" panose="020B0502040204020203" pitchFamily="34" charset="0"/>
                <a:cs typeface="Segoe UI" panose="020B0502040204020203" pitchFamily="34" charset="0"/>
              </a:rPr>
              <a:t>There are times when ‘Goal Seek’ returns a ‘not have found a solution’. This could be due to the fact that a solution doesn’t really exist.</a:t>
            </a:r>
          </a:p>
          <a:p>
            <a:pPr marL="342900" indent="-342900">
              <a:buFont typeface="Wingdings" panose="05000000000000000000" pitchFamily="2" charset="2"/>
              <a:buChar char="Ø"/>
            </a:pPr>
            <a:endParaRPr lang="en-IN" sz="2300" i="1" dirty="0">
              <a:latin typeface="Segoe UI" panose="020B0502040204020203" pitchFamily="34" charset="0"/>
              <a:cs typeface="Segoe UI" panose="020B0502040204020203" pitchFamily="34" charset="0"/>
            </a:endParaRPr>
          </a:p>
          <a:p>
            <a:pPr marL="342900" indent="-342900">
              <a:buFont typeface="Wingdings" panose="05000000000000000000" pitchFamily="2" charset="2"/>
              <a:buChar char="Ø"/>
            </a:pPr>
            <a:r>
              <a:rPr lang="en-IN" sz="2300" i="1" dirty="0">
                <a:latin typeface="Segoe UI" panose="020B0502040204020203" pitchFamily="34" charset="0"/>
                <a:cs typeface="Segoe UI" panose="020B0502040204020203" pitchFamily="34" charset="0"/>
              </a:rPr>
              <a:t>However, if you’re sure that a solution does exist, there are a few things you can check:</a:t>
            </a:r>
          </a:p>
        </p:txBody>
      </p:sp>
      <p:pic>
        <p:nvPicPr>
          <p:cNvPr id="38915" name="Picture 3" descr="error: not have found a solution">
            <a:extLst>
              <a:ext uri="{FF2B5EF4-FFF2-40B4-BE49-F238E27FC236}">
                <a16:creationId xmlns:a16="http://schemas.microsoft.com/office/drawing/2014/main" xmlns="" id="{0F85025B-064B-443F-A021-0784E0F38DB1}"/>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819833" y="3974185"/>
            <a:ext cx="4763728" cy="279069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47869120"/>
      </p:ext>
    </p:extLst>
  </p:cSld>
  <p:clrMapOvr>
    <a:masterClrMapping/>
  </p:clrMapOvr>
  <p:transition spd="slow">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5" y="655718"/>
            <a:ext cx="5589247"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Meaning – Goal Seek</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73498" y="1560971"/>
            <a:ext cx="10746266" cy="4939814"/>
          </a:xfrm>
          <a:prstGeom prst="rect">
            <a:avLst/>
          </a:prstGeom>
          <a:noFill/>
        </p:spPr>
        <p:txBody>
          <a:bodyPr wrap="square" rtlCol="0">
            <a:spAutoFit/>
          </a:bodyPr>
          <a:lstStyle/>
          <a:p>
            <a:pPr marL="352044" indent="-342900">
              <a:spcBef>
                <a:spcPts val="1839"/>
              </a:spcBef>
              <a:buFont typeface="Wingdings" panose="05000000000000000000" pitchFamily="2" charset="2"/>
              <a:buChar char="Ø"/>
            </a:pPr>
            <a:r>
              <a:rPr lang="en-IN" sz="2400" i="1" spc="10" dirty="0">
                <a:solidFill>
                  <a:srgbClr val="000000"/>
                </a:solidFill>
                <a:latin typeface="Segoe UI" panose="020B0502040204020203" pitchFamily="34" charset="0"/>
                <a:cs typeface="Segoe UI" panose="020B0502040204020203" pitchFamily="34" charset="0"/>
              </a:rPr>
              <a:t>‘Goal Seek’ is a built-in tool in Excel that would help you find the right value to get your desired result.</a:t>
            </a:r>
          </a:p>
          <a:p>
            <a:pPr marL="352044" indent="-342900">
              <a:spcBef>
                <a:spcPts val="1839"/>
              </a:spcBef>
              <a:buFont typeface="Wingdings" panose="05000000000000000000" pitchFamily="2" charset="2"/>
              <a:buChar char="Ø"/>
            </a:pPr>
            <a:r>
              <a:rPr lang="en-IN" sz="2400" i="1" spc="10" dirty="0">
                <a:solidFill>
                  <a:srgbClr val="000000"/>
                </a:solidFill>
                <a:latin typeface="Segoe UI" panose="020B0502040204020203" pitchFamily="34" charset="0"/>
                <a:cs typeface="Segoe UI" panose="020B0502040204020203" pitchFamily="34" charset="0"/>
              </a:rPr>
              <a:t>You can think of it as some sort of a reverse tool wherein you have the (desired) result but you don’t have the right value to get at that result. Normally, the result is what you have to find from the data set.</a:t>
            </a:r>
          </a:p>
          <a:p>
            <a:pPr marL="352044" indent="-342900">
              <a:spcBef>
                <a:spcPts val="1839"/>
              </a:spcBef>
              <a:buFont typeface="Wingdings" panose="05000000000000000000" pitchFamily="2" charset="2"/>
              <a:buChar char="Ø"/>
            </a:pPr>
            <a:r>
              <a:rPr lang="en-IN" sz="2400" i="1" spc="10" dirty="0">
                <a:solidFill>
                  <a:srgbClr val="000000"/>
                </a:solidFill>
                <a:latin typeface="Segoe UI" panose="020B0502040204020203" pitchFamily="34" charset="0"/>
                <a:cs typeface="Segoe UI" panose="020B0502040204020203" pitchFamily="34" charset="0"/>
              </a:rPr>
              <a:t>Here are a few examples of real-life problems that can be solved by the Goal Seek tool:</a:t>
            </a:r>
          </a:p>
          <a:p>
            <a:pPr marL="809244" lvl="1" indent="-342900">
              <a:spcBef>
                <a:spcPts val="1839"/>
              </a:spcBef>
              <a:buFont typeface="Arial" panose="020B0604020202020204" pitchFamily="34" charset="0"/>
              <a:buChar char="•"/>
            </a:pPr>
            <a:r>
              <a:rPr lang="en-IN" sz="2400" i="1" spc="10" dirty="0">
                <a:solidFill>
                  <a:srgbClr val="000000"/>
                </a:solidFill>
                <a:latin typeface="Segoe UI" panose="020B0502040204020203" pitchFamily="34" charset="0"/>
                <a:cs typeface="Segoe UI" panose="020B0502040204020203" pitchFamily="34" charset="0"/>
              </a:rPr>
              <a:t>Finding out the passing grade</a:t>
            </a:r>
          </a:p>
          <a:p>
            <a:pPr marL="809244" lvl="1" indent="-342900">
              <a:spcBef>
                <a:spcPts val="1839"/>
              </a:spcBef>
              <a:buFont typeface="Arial" panose="020B0604020202020204" pitchFamily="34" charset="0"/>
              <a:buChar char="•"/>
            </a:pPr>
            <a:r>
              <a:rPr lang="en-IN" sz="2400" i="1" spc="10" dirty="0">
                <a:solidFill>
                  <a:srgbClr val="000000"/>
                </a:solidFill>
                <a:latin typeface="Segoe UI" panose="020B0502040204020203" pitchFamily="34" charset="0"/>
                <a:cs typeface="Segoe UI" panose="020B0502040204020203" pitchFamily="34" charset="0"/>
              </a:rPr>
              <a:t>Needed votes for the election</a:t>
            </a:r>
          </a:p>
          <a:p>
            <a:pPr marL="809244" lvl="1" indent="-342900">
              <a:spcBef>
                <a:spcPts val="1839"/>
              </a:spcBef>
              <a:buFont typeface="Arial" panose="020B0604020202020204" pitchFamily="34" charset="0"/>
              <a:buChar char="•"/>
            </a:pPr>
            <a:r>
              <a:rPr lang="en-IN" sz="2400" i="1" spc="10" dirty="0">
                <a:solidFill>
                  <a:srgbClr val="000000"/>
                </a:solidFill>
                <a:latin typeface="Segoe UI" panose="020B0502040204020203" pitchFamily="34" charset="0"/>
                <a:cs typeface="Segoe UI" panose="020B0502040204020203" pitchFamily="34" charset="0"/>
              </a:rPr>
              <a:t>Finding the affordable loan amount (or interest rate)</a:t>
            </a:r>
            <a:endParaRPr lang="en-IN" sz="2400" i="1"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xmlns="" val="1009400775"/>
      </p:ext>
    </p:extLst>
  </p:cSld>
  <p:clrMapOvr>
    <a:masterClrMapping/>
  </p:clrMapOvr>
  <p:transition spd="slow">
    <p:pull/>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857863"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3" y="655718"/>
            <a:ext cx="1540491"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Error</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2" name="TextBox 1">
            <a:extLst>
              <a:ext uri="{FF2B5EF4-FFF2-40B4-BE49-F238E27FC236}">
                <a16:creationId xmlns:a16="http://schemas.microsoft.com/office/drawing/2014/main" xmlns="" id="{E4F1C814-275F-453E-846F-0DF5E6ADE060}"/>
              </a:ext>
            </a:extLst>
          </p:cNvPr>
          <p:cNvSpPr txBox="1"/>
          <p:nvPr/>
        </p:nvSpPr>
        <p:spPr>
          <a:xfrm>
            <a:off x="155572" y="1667315"/>
            <a:ext cx="11436657" cy="2215991"/>
          </a:xfrm>
          <a:prstGeom prst="rect">
            <a:avLst/>
          </a:prstGeom>
          <a:noFill/>
        </p:spPr>
        <p:txBody>
          <a:bodyPr wrap="square" rtlCol="0">
            <a:spAutoFit/>
          </a:bodyPr>
          <a:lstStyle/>
          <a:p>
            <a:r>
              <a:rPr lang="en-IN" sz="2300" b="1" i="1" dirty="0">
                <a:latin typeface="Segoe UI" panose="020B0502040204020203" pitchFamily="34" charset="0"/>
                <a:cs typeface="Segoe UI" panose="020B0502040204020203" pitchFamily="34" charset="0"/>
              </a:rPr>
              <a:t>1. Check the parameters and values</a:t>
            </a:r>
            <a:endParaRPr lang="en-IN" sz="2300" i="1" dirty="0">
              <a:latin typeface="Segoe UI" panose="020B0502040204020203" pitchFamily="34" charset="0"/>
              <a:cs typeface="Segoe UI" panose="020B0502040204020203" pitchFamily="34" charset="0"/>
            </a:endParaRPr>
          </a:p>
          <a:p>
            <a:r>
              <a:rPr lang="en-IN" sz="2300" i="1" dirty="0">
                <a:latin typeface="Segoe UI" panose="020B0502040204020203" pitchFamily="34" charset="0"/>
                <a:cs typeface="Segoe UI" panose="020B0502040204020203" pitchFamily="34" charset="0"/>
              </a:rPr>
              <a:t>Every time your handling a function and a tool that includes references, make sure your reference is accurate. If not, whatever adjustment you make, you’ll always get the wrong answer.</a:t>
            </a:r>
          </a:p>
          <a:p>
            <a:endParaRPr lang="en-IN" sz="2300" i="1" dirty="0">
              <a:latin typeface="Segoe UI" panose="020B0502040204020203" pitchFamily="34" charset="0"/>
              <a:cs typeface="Segoe UI" panose="020B0502040204020203" pitchFamily="34" charset="0"/>
            </a:endParaRPr>
          </a:p>
          <a:p>
            <a:pPr marL="971550" lvl="1" indent="-514350">
              <a:buFont typeface="+mj-lt"/>
              <a:buAutoNum type="romanLcPeriod"/>
            </a:pPr>
            <a:endParaRPr lang="en-IN" sz="2300" i="1"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xmlns="" val="3456817625"/>
      </p:ext>
    </p:extLst>
  </p:cSld>
  <p:clrMapOvr>
    <a:masterClrMapping/>
  </p:clrMapOvr>
  <p:transition spd="slow">
    <p:pull/>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857863"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3" y="655718"/>
            <a:ext cx="1540491"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Error</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2" name="TextBox 1">
            <a:extLst>
              <a:ext uri="{FF2B5EF4-FFF2-40B4-BE49-F238E27FC236}">
                <a16:creationId xmlns:a16="http://schemas.microsoft.com/office/drawing/2014/main" xmlns="" id="{E4F1C814-275F-453E-846F-0DF5E6ADE060}"/>
              </a:ext>
            </a:extLst>
          </p:cNvPr>
          <p:cNvSpPr txBox="1"/>
          <p:nvPr/>
        </p:nvSpPr>
        <p:spPr>
          <a:xfrm>
            <a:off x="155575" y="1518461"/>
            <a:ext cx="12036426" cy="5047536"/>
          </a:xfrm>
          <a:prstGeom prst="rect">
            <a:avLst/>
          </a:prstGeom>
          <a:noFill/>
        </p:spPr>
        <p:txBody>
          <a:bodyPr wrap="square" rtlCol="0">
            <a:spAutoFit/>
          </a:bodyPr>
          <a:lstStyle/>
          <a:p>
            <a:r>
              <a:rPr lang="en-IN" sz="2300" b="1" i="1" dirty="0">
                <a:latin typeface="Segoe UI" panose="020B0502040204020203" pitchFamily="34" charset="0"/>
                <a:cs typeface="Segoe UI" panose="020B0502040204020203" pitchFamily="34" charset="0"/>
              </a:rPr>
              <a:t>2. Change iterative calculation</a:t>
            </a:r>
            <a:endParaRPr lang="en-IN" sz="2300" i="1" dirty="0">
              <a:latin typeface="Segoe UI" panose="020B0502040204020203" pitchFamily="34" charset="0"/>
              <a:cs typeface="Segoe UI" panose="020B0502040204020203" pitchFamily="34" charset="0"/>
            </a:endParaRPr>
          </a:p>
          <a:p>
            <a:r>
              <a:rPr lang="en-IN" sz="2300" i="1" dirty="0">
                <a:latin typeface="Segoe UI" panose="020B0502040204020203" pitchFamily="34" charset="0"/>
                <a:cs typeface="Segoe UI" panose="020B0502040204020203" pitchFamily="34" charset="0"/>
              </a:rPr>
              <a:t>There’s a setting in Excel where you can adjust the number of possible solutions Excel will calculate as well as its accuracy.</a:t>
            </a:r>
          </a:p>
          <a:p>
            <a:r>
              <a:rPr lang="en-IN" sz="2300" i="1" dirty="0">
                <a:latin typeface="Segoe UI" panose="020B0502040204020203" pitchFamily="34" charset="0"/>
                <a:cs typeface="Segoe UI" panose="020B0502040204020203" pitchFamily="34" charset="0"/>
              </a:rPr>
              <a:t>To change them, </a:t>
            </a:r>
          </a:p>
          <a:p>
            <a:pPr marL="971550" lvl="1" indent="-514350">
              <a:buFont typeface="+mj-lt"/>
              <a:buAutoNum type="romanLcPeriod"/>
            </a:pPr>
            <a:r>
              <a:rPr lang="en-IN" sz="2300" i="1" dirty="0">
                <a:latin typeface="Segoe UI" panose="020B0502040204020203" pitchFamily="34" charset="0"/>
                <a:cs typeface="Segoe UI" panose="020B0502040204020203" pitchFamily="34" charset="0"/>
              </a:rPr>
              <a:t>Click</a:t>
            </a:r>
            <a:r>
              <a:rPr lang="en-IN" sz="2300" b="1" i="1" dirty="0">
                <a:latin typeface="Segoe UI" panose="020B0502040204020203" pitchFamily="34" charset="0"/>
                <a:cs typeface="Segoe UI" panose="020B0502040204020203" pitchFamily="34" charset="0"/>
              </a:rPr>
              <a:t> ‘File’</a:t>
            </a:r>
            <a:r>
              <a:rPr lang="en-IN" sz="2300" i="1" dirty="0">
                <a:latin typeface="Segoe UI" panose="020B0502040204020203" pitchFamily="34" charset="0"/>
                <a:cs typeface="Segoe UI" panose="020B0502040204020203" pitchFamily="34" charset="0"/>
              </a:rPr>
              <a:t> from the tab list.</a:t>
            </a:r>
          </a:p>
          <a:p>
            <a:pPr marL="971550" lvl="1" indent="-514350">
              <a:buFont typeface="+mj-lt"/>
              <a:buAutoNum type="romanLcPeriod"/>
            </a:pPr>
            <a:r>
              <a:rPr lang="en-IN" sz="2300" i="1" dirty="0">
                <a:latin typeface="Segoe UI" panose="020B0502040204020203" pitchFamily="34" charset="0"/>
                <a:cs typeface="Segoe UI" panose="020B0502040204020203" pitchFamily="34" charset="0"/>
              </a:rPr>
              <a:t>Then go </a:t>
            </a:r>
            <a:r>
              <a:rPr lang="en-IN" sz="2300" i="1" dirty="0" err="1">
                <a:latin typeface="Segoe UI" panose="020B0502040204020203" pitchFamily="34" charset="0"/>
                <a:cs typeface="Segoe UI" panose="020B0502040204020203" pitchFamily="34" charset="0"/>
              </a:rPr>
              <a:t>to</a:t>
            </a:r>
            <a:r>
              <a:rPr lang="en-IN" sz="2300" b="1" i="1" dirty="0" err="1">
                <a:latin typeface="Segoe UI" panose="020B0502040204020203" pitchFamily="34" charset="0"/>
                <a:cs typeface="Segoe UI" panose="020B0502040204020203" pitchFamily="34" charset="0"/>
              </a:rPr>
              <a:t>‘Excel</a:t>
            </a:r>
            <a:r>
              <a:rPr lang="en-IN" sz="2300" b="1" i="1" dirty="0">
                <a:latin typeface="Segoe UI" panose="020B0502040204020203" pitchFamily="34" charset="0"/>
                <a:cs typeface="Segoe UI" panose="020B0502040204020203" pitchFamily="34" charset="0"/>
              </a:rPr>
              <a:t> Options’</a:t>
            </a:r>
            <a:r>
              <a:rPr lang="en-IN" sz="2300" i="1" dirty="0">
                <a:latin typeface="Segoe UI" panose="020B0502040204020203" pitchFamily="34" charset="0"/>
                <a:cs typeface="Segoe UI" panose="020B0502040204020203" pitchFamily="34" charset="0"/>
              </a:rPr>
              <a:t> window, </a:t>
            </a:r>
          </a:p>
          <a:p>
            <a:pPr marL="971550" lvl="1" indent="-514350">
              <a:buFont typeface="+mj-lt"/>
              <a:buAutoNum type="romanLcPeriod"/>
            </a:pPr>
            <a:r>
              <a:rPr lang="en-IN" sz="2300" i="1" dirty="0">
                <a:latin typeface="Segoe UI" panose="020B0502040204020203" pitchFamily="34" charset="0"/>
                <a:cs typeface="Segoe UI" panose="020B0502040204020203" pitchFamily="34" charset="0"/>
              </a:rPr>
              <a:t>Click</a:t>
            </a:r>
            <a:r>
              <a:rPr lang="en-IN" sz="2300" b="1" i="1" dirty="0">
                <a:latin typeface="Segoe UI" panose="020B0502040204020203" pitchFamily="34" charset="0"/>
                <a:cs typeface="Segoe UI" panose="020B0502040204020203" pitchFamily="34" charset="0"/>
              </a:rPr>
              <a:t> ‘Formulas’</a:t>
            </a:r>
            <a:r>
              <a:rPr lang="en-IN" sz="2300" i="1" dirty="0">
                <a:latin typeface="Segoe UI" panose="020B0502040204020203" pitchFamily="34" charset="0"/>
                <a:cs typeface="Segoe UI" panose="020B0502040204020203" pitchFamily="34" charset="0"/>
              </a:rPr>
              <a:t> at the left-hand sidebar of the window.</a:t>
            </a:r>
          </a:p>
          <a:p>
            <a:pPr lvl="1"/>
            <a:endParaRPr lang="en-IN" sz="2300" i="1" dirty="0">
              <a:latin typeface="Segoe UI" panose="020B0502040204020203" pitchFamily="34" charset="0"/>
              <a:cs typeface="Segoe UI" panose="020B0502040204020203" pitchFamily="34" charset="0"/>
            </a:endParaRPr>
          </a:p>
          <a:p>
            <a:r>
              <a:rPr lang="en-IN" sz="2300" i="1" dirty="0">
                <a:latin typeface="Segoe UI" panose="020B0502040204020203" pitchFamily="34" charset="0"/>
                <a:cs typeface="Segoe UI" panose="020B0502040204020203" pitchFamily="34" charset="0"/>
              </a:rPr>
              <a:t>There are 2 settings you can tweak to adjust the iterative calculation:</a:t>
            </a:r>
          </a:p>
          <a:p>
            <a:endParaRPr lang="en-IN" sz="2300" i="1" dirty="0">
              <a:latin typeface="Segoe UI" panose="020B0502040204020203" pitchFamily="34" charset="0"/>
              <a:cs typeface="Segoe UI" panose="020B0502040204020203" pitchFamily="34" charset="0"/>
            </a:endParaRPr>
          </a:p>
          <a:p>
            <a:pPr marL="342900" indent="-342900">
              <a:buFont typeface="Arial" panose="020B0604020202020204" pitchFamily="34" charset="0"/>
              <a:buChar char="•"/>
            </a:pPr>
            <a:r>
              <a:rPr lang="en-IN" sz="2300" b="1" i="1" dirty="0">
                <a:latin typeface="Segoe UI" panose="020B0502040204020203" pitchFamily="34" charset="0"/>
                <a:cs typeface="Segoe UI" panose="020B0502040204020203" pitchFamily="34" charset="0"/>
              </a:rPr>
              <a:t>Maximum Iterations</a:t>
            </a:r>
            <a:r>
              <a:rPr lang="en-IN" sz="2300" i="1" dirty="0">
                <a:latin typeface="Segoe UI" panose="020B0502040204020203" pitchFamily="34" charset="0"/>
                <a:cs typeface="Segoe UI" panose="020B0502040204020203" pitchFamily="34" charset="0"/>
              </a:rPr>
              <a:t> (the number of possible solutions; the higher the number the more iterations)</a:t>
            </a:r>
          </a:p>
          <a:p>
            <a:pPr marL="342900" indent="-342900">
              <a:buFont typeface="Arial" panose="020B0604020202020204" pitchFamily="34" charset="0"/>
              <a:buChar char="•"/>
            </a:pPr>
            <a:r>
              <a:rPr lang="en-IN" sz="2300" b="1" i="1" dirty="0">
                <a:latin typeface="Segoe UI" panose="020B0502040204020203" pitchFamily="34" charset="0"/>
                <a:cs typeface="Segoe UI" panose="020B0502040204020203" pitchFamily="34" charset="0"/>
              </a:rPr>
              <a:t>Maximum Change</a:t>
            </a:r>
            <a:r>
              <a:rPr lang="en-IN" sz="2300" i="1" dirty="0">
                <a:latin typeface="Segoe UI" panose="020B0502040204020203" pitchFamily="34" charset="0"/>
                <a:cs typeface="Segoe UI" panose="020B0502040204020203" pitchFamily="34" charset="0"/>
              </a:rPr>
              <a:t> (accuracy; the lower the number the higher the accuracy)</a:t>
            </a:r>
          </a:p>
          <a:p>
            <a:pPr marL="971550" lvl="1" indent="-514350">
              <a:buFont typeface="+mj-lt"/>
              <a:buAutoNum type="romanLcPeriod"/>
            </a:pPr>
            <a:endParaRPr lang="en-IN" sz="2300" i="1"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xmlns="" val="3572277418"/>
      </p:ext>
    </p:extLst>
  </p:cSld>
  <p:clrMapOvr>
    <a:masterClrMapping/>
  </p:clrMapOvr>
  <p:transition spd="slow">
    <p:pull/>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857863"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3" y="655718"/>
            <a:ext cx="1540491"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Error</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pic>
        <p:nvPicPr>
          <p:cNvPr id="39938" name="Picture 2" descr="iterative calculation options">
            <a:extLst>
              <a:ext uri="{FF2B5EF4-FFF2-40B4-BE49-F238E27FC236}">
                <a16:creationId xmlns:a16="http://schemas.microsoft.com/office/drawing/2014/main" xmlns="" id="{FF0E530E-E038-4755-B369-135CFF560221}"/>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515847" y="588316"/>
            <a:ext cx="7673345" cy="626968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70633768"/>
      </p:ext>
    </p:extLst>
  </p:cSld>
  <p:clrMapOvr>
    <a:masterClrMapping/>
  </p:clrMapOvr>
  <p:transition spd="slow">
    <p:pull/>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857863"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3" y="655718"/>
            <a:ext cx="1540491"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Error</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2" name="TextBox 1">
            <a:extLst>
              <a:ext uri="{FF2B5EF4-FFF2-40B4-BE49-F238E27FC236}">
                <a16:creationId xmlns:a16="http://schemas.microsoft.com/office/drawing/2014/main" xmlns="" id="{E4F1C814-275F-453E-846F-0DF5E6ADE060}"/>
              </a:ext>
            </a:extLst>
          </p:cNvPr>
          <p:cNvSpPr txBox="1"/>
          <p:nvPr/>
        </p:nvSpPr>
        <p:spPr>
          <a:xfrm>
            <a:off x="155575" y="1518461"/>
            <a:ext cx="12036426" cy="2923877"/>
          </a:xfrm>
          <a:prstGeom prst="rect">
            <a:avLst/>
          </a:prstGeom>
          <a:noFill/>
        </p:spPr>
        <p:txBody>
          <a:bodyPr wrap="square" rtlCol="0">
            <a:spAutoFit/>
          </a:bodyPr>
          <a:lstStyle/>
          <a:p>
            <a:r>
              <a:rPr lang="en-IN" sz="2300" b="1" i="1" dirty="0">
                <a:latin typeface="Segoe UI" panose="020B0502040204020203" pitchFamily="34" charset="0"/>
                <a:cs typeface="Segoe UI" panose="020B0502040204020203" pitchFamily="34" charset="0"/>
              </a:rPr>
              <a:t>3. No circular reference</a:t>
            </a:r>
            <a:endParaRPr lang="en-IN" sz="2300" i="1" dirty="0">
              <a:latin typeface="Segoe UI" panose="020B0502040204020203" pitchFamily="34" charset="0"/>
              <a:cs typeface="Segoe UI" panose="020B0502040204020203" pitchFamily="34" charset="0"/>
            </a:endParaRPr>
          </a:p>
          <a:p>
            <a:r>
              <a:rPr lang="en-IN" sz="2300" i="1" dirty="0">
                <a:latin typeface="Segoe UI" panose="020B0502040204020203" pitchFamily="34" charset="0"/>
                <a:cs typeface="Segoe UI" panose="020B0502040204020203" pitchFamily="34" charset="0"/>
              </a:rPr>
              <a:t>A circular reference occurs when a formula refers back to its own cell directly or indirectly. ‘Goal Seek’ doesn’t work when there are co-dependent formulas involved.</a:t>
            </a:r>
          </a:p>
          <a:p>
            <a:endParaRPr lang="en-IN" sz="2300" i="1" dirty="0">
              <a:latin typeface="Segoe UI" panose="020B0502040204020203" pitchFamily="34" charset="0"/>
              <a:cs typeface="Segoe UI" panose="020B0502040204020203" pitchFamily="34" charset="0"/>
            </a:endParaRPr>
          </a:p>
          <a:p>
            <a:r>
              <a:rPr lang="en-IN" sz="2300" b="1" i="1" dirty="0">
                <a:solidFill>
                  <a:srgbClr val="FF0000"/>
                </a:solidFill>
                <a:latin typeface="Segoe UI" panose="020B0502040204020203" pitchFamily="34" charset="0"/>
                <a:cs typeface="Segoe UI" panose="020B0502040204020203" pitchFamily="34" charset="0"/>
              </a:rPr>
              <a:t>Conclusion</a:t>
            </a:r>
          </a:p>
          <a:p>
            <a:r>
              <a:rPr lang="en-IN" sz="2300" i="1" dirty="0">
                <a:solidFill>
                  <a:srgbClr val="FF0000"/>
                </a:solidFill>
                <a:latin typeface="Segoe UI" panose="020B0502040204020203" pitchFamily="34" charset="0"/>
                <a:cs typeface="Segoe UI" panose="020B0502040204020203" pitchFamily="34" charset="0"/>
              </a:rPr>
              <a:t>What-If Analysis tools like ‘Goal Seek’ is one of the most useful features in Excel yet also one of the least used and unpopular.</a:t>
            </a:r>
          </a:p>
          <a:p>
            <a:pPr marL="971550" lvl="1" indent="-514350">
              <a:buFont typeface="+mj-lt"/>
              <a:buAutoNum type="romanLcPeriod"/>
            </a:pPr>
            <a:endParaRPr lang="en-IN" sz="2300" i="1"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xmlns="" val="1531715459"/>
      </p:ext>
    </p:extLst>
  </p:cSld>
  <p:clrMapOvr>
    <a:masterClrMapping/>
  </p:clrMapOvr>
  <p:transition spd="slow">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5" y="655718"/>
            <a:ext cx="2953386"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How to use</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73498" y="1560971"/>
            <a:ext cx="10746266" cy="2862322"/>
          </a:xfrm>
          <a:prstGeom prst="rect">
            <a:avLst/>
          </a:prstGeom>
          <a:noFill/>
        </p:spPr>
        <p:txBody>
          <a:bodyPr wrap="square" rtlCol="0">
            <a:spAutoFit/>
          </a:bodyPr>
          <a:lstStyle/>
          <a:p>
            <a:pPr marL="352044" indent="-342900">
              <a:spcBef>
                <a:spcPts val="1839"/>
              </a:spcBef>
              <a:buFont typeface="Wingdings" panose="05000000000000000000" pitchFamily="2" charset="2"/>
              <a:buChar char="Ø"/>
            </a:pPr>
            <a:r>
              <a:rPr lang="en-IN" sz="2400" i="1" dirty="0">
                <a:latin typeface="Segoe UI" panose="020B0502040204020203" pitchFamily="34" charset="0"/>
                <a:cs typeface="Segoe UI" panose="020B0502040204020203" pitchFamily="34" charset="0"/>
              </a:rPr>
              <a:t>The Goal Seek tool is simple to use.</a:t>
            </a:r>
          </a:p>
          <a:p>
            <a:pPr marL="352044" indent="-342900">
              <a:spcBef>
                <a:spcPts val="1839"/>
              </a:spcBef>
              <a:buFont typeface="Wingdings" panose="05000000000000000000" pitchFamily="2" charset="2"/>
              <a:buChar char="Ø"/>
            </a:pPr>
            <a:r>
              <a:rPr lang="en-IN" sz="2400" i="1" dirty="0">
                <a:latin typeface="Segoe UI" panose="020B0502040204020203" pitchFamily="34" charset="0"/>
                <a:cs typeface="Segoe UI" panose="020B0502040204020203" pitchFamily="34" charset="0"/>
              </a:rPr>
              <a:t>There are three parameters you should know about:</a:t>
            </a:r>
          </a:p>
          <a:p>
            <a:pPr marL="809244" lvl="1" indent="-342900">
              <a:spcBef>
                <a:spcPts val="1839"/>
              </a:spcBef>
              <a:buFont typeface="Arial" panose="020B0604020202020204" pitchFamily="34" charset="0"/>
              <a:buChar char="•"/>
            </a:pPr>
            <a:r>
              <a:rPr lang="en-IN" sz="2400" i="1" dirty="0">
                <a:latin typeface="Segoe UI" panose="020B0502040204020203" pitchFamily="34" charset="0"/>
                <a:cs typeface="Segoe UI" panose="020B0502040204020203" pitchFamily="34" charset="0"/>
              </a:rPr>
              <a:t>Set cell (the formula of the result)</a:t>
            </a:r>
          </a:p>
          <a:p>
            <a:pPr marL="809244" lvl="1" indent="-342900">
              <a:spcBef>
                <a:spcPts val="1839"/>
              </a:spcBef>
              <a:buFont typeface="Arial" panose="020B0604020202020204" pitchFamily="34" charset="0"/>
              <a:buChar char="•"/>
            </a:pPr>
            <a:r>
              <a:rPr lang="en-IN" sz="2400" i="1" dirty="0">
                <a:latin typeface="Segoe UI" panose="020B0502040204020203" pitchFamily="34" charset="0"/>
                <a:cs typeface="Segoe UI" panose="020B0502040204020203" pitchFamily="34" charset="0"/>
              </a:rPr>
              <a:t>To value (the desired result of the formula)</a:t>
            </a:r>
          </a:p>
          <a:p>
            <a:pPr marL="809244" lvl="1" indent="-342900">
              <a:spcBef>
                <a:spcPts val="1839"/>
              </a:spcBef>
              <a:buFont typeface="Arial" panose="020B0604020202020204" pitchFamily="34" charset="0"/>
              <a:buChar char="•"/>
            </a:pPr>
            <a:r>
              <a:rPr lang="en-IN" sz="2400" i="1" dirty="0">
                <a:latin typeface="Segoe UI" panose="020B0502040204020203" pitchFamily="34" charset="0"/>
                <a:cs typeface="Segoe UI" panose="020B0502040204020203" pitchFamily="34" charset="0"/>
              </a:rPr>
              <a:t>By changing cell (the value you want to adjust)</a:t>
            </a:r>
          </a:p>
        </p:txBody>
      </p:sp>
    </p:spTree>
    <p:extLst>
      <p:ext uri="{BB962C8B-B14F-4D97-AF65-F5344CB8AC3E}">
        <p14:creationId xmlns:p14="http://schemas.microsoft.com/office/powerpoint/2010/main" xmlns="" val="51625888"/>
      </p:ext>
    </p:extLst>
  </p:cSld>
  <p:clrMapOvr>
    <a:masterClrMapping/>
  </p:clrMapOvr>
  <p:transition spd="slow">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5" y="655718"/>
            <a:ext cx="2953386"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How to use</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73498" y="1560971"/>
            <a:ext cx="6596012" cy="3139321"/>
          </a:xfrm>
          <a:prstGeom prst="rect">
            <a:avLst/>
          </a:prstGeom>
          <a:noFill/>
        </p:spPr>
        <p:txBody>
          <a:bodyPr wrap="square" rtlCol="0">
            <a:spAutoFit/>
          </a:bodyPr>
          <a:lstStyle/>
          <a:p>
            <a:pPr marL="352044" indent="-342900">
              <a:spcBef>
                <a:spcPts val="1839"/>
              </a:spcBef>
              <a:buFont typeface="Wingdings" panose="05000000000000000000" pitchFamily="2" charset="2"/>
              <a:buChar char="Ø"/>
            </a:pPr>
            <a:r>
              <a:rPr lang="en-IN" sz="2400" i="1" dirty="0">
                <a:latin typeface="Segoe UI" panose="020B0502040204020203" pitchFamily="34" charset="0"/>
                <a:cs typeface="Segoe UI" panose="020B0502040204020203" pitchFamily="34" charset="0"/>
              </a:rPr>
              <a:t>Now, let’s apply them in a real-life scenario.</a:t>
            </a:r>
          </a:p>
          <a:p>
            <a:pPr marL="352044" indent="-342900">
              <a:spcBef>
                <a:spcPts val="1839"/>
              </a:spcBef>
              <a:buFont typeface="Wingdings" panose="05000000000000000000" pitchFamily="2" charset="2"/>
              <a:buChar char="Ø"/>
            </a:pPr>
            <a:r>
              <a:rPr lang="en-IN" sz="2400" i="1" dirty="0">
                <a:latin typeface="Segoe UI" panose="020B0502040204020203" pitchFamily="34" charset="0"/>
                <a:cs typeface="Segoe UI" panose="020B0502040204020203" pitchFamily="34" charset="0"/>
              </a:rPr>
              <a:t>This student whose grades are shown below would like to know how much he needs to score on the last quiz so he’ll get at least an average grade of 75. Currently, his average stands at a failing grade, 71.50.</a:t>
            </a:r>
          </a:p>
          <a:p>
            <a:pPr marL="352044" indent="-342900">
              <a:spcBef>
                <a:spcPts val="1839"/>
              </a:spcBef>
              <a:buFont typeface="Wingdings" panose="05000000000000000000" pitchFamily="2" charset="2"/>
              <a:buChar char="Ø"/>
            </a:pPr>
            <a:endParaRPr lang="en-IN" sz="2400" i="1" dirty="0">
              <a:latin typeface="Segoe UI" panose="020B0502040204020203" pitchFamily="34" charset="0"/>
              <a:cs typeface="Segoe UI" panose="020B0502040204020203" pitchFamily="34" charset="0"/>
            </a:endParaRPr>
          </a:p>
        </p:txBody>
      </p:sp>
      <p:pic>
        <p:nvPicPr>
          <p:cNvPr id="20482" name="Picture 2" descr="a data set with 5 quiz grades with their average where the quiz 5 is blank">
            <a:extLst>
              <a:ext uri="{FF2B5EF4-FFF2-40B4-BE49-F238E27FC236}">
                <a16:creationId xmlns:a16="http://schemas.microsoft.com/office/drawing/2014/main" xmlns="" id="{A2AAC1CA-32AF-45F9-A296-822B36A791EA}"/>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211961" y="1406216"/>
            <a:ext cx="4806541" cy="481883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609056694"/>
      </p:ext>
    </p:extLst>
  </p:cSld>
  <p:clrMapOvr>
    <a:masterClrMapping/>
  </p:clrMapOvr>
  <p:transition spd="slow">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5" y="655718"/>
            <a:ext cx="2953386"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Goal Seek</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73498" y="1560971"/>
            <a:ext cx="6596012" cy="2169825"/>
          </a:xfrm>
          <a:prstGeom prst="rect">
            <a:avLst/>
          </a:prstGeom>
          <a:noFill/>
        </p:spPr>
        <p:txBody>
          <a:bodyPr wrap="square" rtlCol="0">
            <a:spAutoFit/>
          </a:bodyPr>
          <a:lstStyle/>
          <a:p>
            <a:pPr marL="352044" indent="-342900">
              <a:spcBef>
                <a:spcPts val="1839"/>
              </a:spcBef>
              <a:buFont typeface="Wingdings" panose="05000000000000000000" pitchFamily="2" charset="2"/>
              <a:buChar char="Ø"/>
            </a:pPr>
            <a:r>
              <a:rPr lang="en-IN" sz="2400" i="1" dirty="0">
                <a:latin typeface="Segoe UI" panose="020B0502040204020203" pitchFamily="34" charset="0"/>
                <a:cs typeface="Segoe UI" panose="020B0502040204020203" pitchFamily="34" charset="0"/>
              </a:rPr>
              <a:t>The first thing to do is to click </a:t>
            </a:r>
            <a:r>
              <a:rPr lang="en-IN" sz="2400" b="1" i="1" dirty="0">
                <a:latin typeface="Segoe UI" panose="020B0502040204020203" pitchFamily="34" charset="0"/>
                <a:cs typeface="Segoe UI" panose="020B0502040204020203" pitchFamily="34" charset="0"/>
              </a:rPr>
              <a:t>‘Data’ </a:t>
            </a:r>
            <a:r>
              <a:rPr lang="en-IN" sz="2400" i="1" dirty="0">
                <a:latin typeface="Segoe UI" panose="020B0502040204020203" pitchFamily="34" charset="0"/>
                <a:cs typeface="Segoe UI" panose="020B0502040204020203" pitchFamily="34" charset="0"/>
              </a:rPr>
              <a:t>on the tab list.</a:t>
            </a:r>
          </a:p>
          <a:p>
            <a:pPr marL="352044" indent="-342900">
              <a:spcBef>
                <a:spcPts val="1839"/>
              </a:spcBef>
              <a:buFont typeface="Wingdings" panose="05000000000000000000" pitchFamily="2" charset="2"/>
              <a:buChar char="Ø"/>
            </a:pPr>
            <a:r>
              <a:rPr lang="en-IN" sz="2400" i="1" dirty="0">
                <a:latin typeface="Segoe UI" panose="020B0502040204020203" pitchFamily="34" charset="0"/>
                <a:cs typeface="Segoe UI" panose="020B0502040204020203" pitchFamily="34" charset="0"/>
              </a:rPr>
              <a:t>From there, click the ‘</a:t>
            </a:r>
            <a:r>
              <a:rPr lang="en-IN" sz="2400" b="1" i="1" dirty="0">
                <a:latin typeface="Segoe UI" panose="020B0502040204020203" pitchFamily="34" charset="0"/>
                <a:cs typeface="Segoe UI" panose="020B0502040204020203" pitchFamily="34" charset="0"/>
              </a:rPr>
              <a:t>What-If Analysis</a:t>
            </a:r>
            <a:r>
              <a:rPr lang="en-IN" sz="2400" i="1" dirty="0">
                <a:latin typeface="Segoe UI" panose="020B0502040204020203" pitchFamily="34" charset="0"/>
                <a:cs typeface="Segoe UI" panose="020B0502040204020203" pitchFamily="34" charset="0"/>
              </a:rPr>
              <a:t>’ icon on the ‘</a:t>
            </a:r>
            <a:r>
              <a:rPr lang="en-IN" sz="2400" b="1" i="1" dirty="0">
                <a:latin typeface="Segoe UI" panose="020B0502040204020203" pitchFamily="34" charset="0"/>
                <a:cs typeface="Segoe UI" panose="020B0502040204020203" pitchFamily="34" charset="0"/>
              </a:rPr>
              <a:t>Forecast</a:t>
            </a:r>
            <a:r>
              <a:rPr lang="en-IN" sz="2400" i="1" dirty="0">
                <a:latin typeface="Segoe UI" panose="020B0502040204020203" pitchFamily="34" charset="0"/>
                <a:cs typeface="Segoe UI" panose="020B0502040204020203" pitchFamily="34" charset="0"/>
              </a:rPr>
              <a:t>’ group. Select </a:t>
            </a:r>
            <a:r>
              <a:rPr lang="en-IN" sz="2400" b="1" i="1" dirty="0">
                <a:latin typeface="Segoe UI" panose="020B0502040204020203" pitchFamily="34" charset="0"/>
                <a:cs typeface="Segoe UI" panose="020B0502040204020203" pitchFamily="34" charset="0"/>
              </a:rPr>
              <a:t>‘Goal Seek’ </a:t>
            </a:r>
            <a:r>
              <a:rPr lang="en-IN" sz="2400" i="1" dirty="0">
                <a:latin typeface="Segoe UI" panose="020B0502040204020203" pitchFamily="34" charset="0"/>
                <a:cs typeface="Segoe UI" panose="020B0502040204020203" pitchFamily="34" charset="0"/>
              </a:rPr>
              <a:t>from the dropdown.</a:t>
            </a:r>
          </a:p>
        </p:txBody>
      </p:sp>
      <p:pic>
        <p:nvPicPr>
          <p:cNvPr id="24578" name="Picture 2" descr="data from the tab list">
            <a:extLst>
              <a:ext uri="{FF2B5EF4-FFF2-40B4-BE49-F238E27FC236}">
                <a16:creationId xmlns:a16="http://schemas.microsoft.com/office/drawing/2014/main" xmlns="" id="{FAE994C0-7545-4908-8D41-CA807BF7B20A}"/>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326569" y="1121313"/>
            <a:ext cx="4865431" cy="2605599"/>
          </a:xfrm>
          <a:prstGeom prst="rect">
            <a:avLst/>
          </a:prstGeom>
          <a:noFill/>
          <a:extLst>
            <a:ext uri="{909E8E84-426E-40DD-AFC4-6F175D3DCCD1}">
              <a14:hiddenFill xmlns:a14="http://schemas.microsoft.com/office/drawing/2010/main" xmlns="">
                <a:solidFill>
                  <a:srgbClr val="FFFFFF"/>
                </a:solidFill>
              </a14:hiddenFill>
            </a:ext>
          </a:extLst>
        </p:spPr>
      </p:pic>
      <p:pic>
        <p:nvPicPr>
          <p:cNvPr id="24580" name="Picture 4" descr="the goal seek dropdown option under what-if analysis">
            <a:extLst>
              <a:ext uri="{FF2B5EF4-FFF2-40B4-BE49-F238E27FC236}">
                <a16:creationId xmlns:a16="http://schemas.microsoft.com/office/drawing/2014/main" xmlns="" id="{740FED0F-3947-4B9F-87C8-232D1F0B9432}"/>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326569" y="4070013"/>
            <a:ext cx="4865431" cy="246020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992995228"/>
      </p:ext>
    </p:extLst>
  </p:cSld>
  <p:clrMapOvr>
    <a:masterClrMapping/>
  </p:clrMapOvr>
  <p:transition spd="slow">
    <p:pull/>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5" y="655718"/>
            <a:ext cx="2953386"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Goal Seek</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73498" y="1560971"/>
            <a:ext cx="11875934" cy="461665"/>
          </a:xfrm>
          <a:prstGeom prst="rect">
            <a:avLst/>
          </a:prstGeom>
          <a:noFill/>
        </p:spPr>
        <p:txBody>
          <a:bodyPr wrap="square" rtlCol="0">
            <a:spAutoFit/>
          </a:bodyPr>
          <a:lstStyle/>
          <a:p>
            <a:pPr marL="352044" indent="-342900">
              <a:spcBef>
                <a:spcPts val="1839"/>
              </a:spcBef>
              <a:buFont typeface="Wingdings" panose="05000000000000000000" pitchFamily="2" charset="2"/>
              <a:buChar char="Ø"/>
            </a:pPr>
            <a:r>
              <a:rPr lang="en-IN" sz="2400" i="1" dirty="0">
                <a:latin typeface="Segoe UI" panose="020B0502040204020203" pitchFamily="34" charset="0"/>
                <a:cs typeface="Segoe UI" panose="020B0502040204020203" pitchFamily="34" charset="0"/>
              </a:rPr>
              <a:t>After that, the </a:t>
            </a:r>
            <a:r>
              <a:rPr lang="en-IN" sz="2400" b="1" i="1" dirty="0">
                <a:latin typeface="Segoe UI" panose="020B0502040204020203" pitchFamily="34" charset="0"/>
                <a:cs typeface="Segoe UI" panose="020B0502040204020203" pitchFamily="34" charset="0"/>
              </a:rPr>
              <a:t>‘Goal Seek’ </a:t>
            </a:r>
            <a:r>
              <a:rPr lang="en-IN" sz="2400" i="1" dirty="0">
                <a:latin typeface="Segoe UI" panose="020B0502040204020203" pitchFamily="34" charset="0"/>
                <a:cs typeface="Segoe UI" panose="020B0502040204020203" pitchFamily="34" charset="0"/>
              </a:rPr>
              <a:t>window will open where you input the needed parameters.</a:t>
            </a:r>
          </a:p>
        </p:txBody>
      </p:sp>
      <p:pic>
        <p:nvPicPr>
          <p:cNvPr id="25602" name="Picture 2" descr="the goal seek window with its 3 required parameters">
            <a:extLst>
              <a:ext uri="{FF2B5EF4-FFF2-40B4-BE49-F238E27FC236}">
                <a16:creationId xmlns:a16="http://schemas.microsoft.com/office/drawing/2014/main" xmlns="" id="{D9D660AD-D3AD-4BF4-95D3-195250BF4030}"/>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108961" y="2652713"/>
            <a:ext cx="5489780" cy="382407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968117126"/>
      </p:ext>
    </p:extLst>
  </p:cSld>
  <p:clrMapOvr>
    <a:masterClrMapping/>
  </p:clrMapOvr>
  <p:transition spd="slow">
    <p:pull/>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5" y="655718"/>
            <a:ext cx="2953386"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Goal Seek</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73498" y="1560971"/>
            <a:ext cx="4059289" cy="5493812"/>
          </a:xfrm>
          <a:prstGeom prst="rect">
            <a:avLst/>
          </a:prstGeom>
          <a:noFill/>
        </p:spPr>
        <p:txBody>
          <a:bodyPr wrap="square" rtlCol="0">
            <a:spAutoFit/>
          </a:bodyPr>
          <a:lstStyle/>
          <a:p>
            <a:r>
              <a:rPr lang="en-IN" sz="2400" i="1" dirty="0">
                <a:latin typeface="Segoe UI" panose="020B0502040204020203" pitchFamily="34" charset="0"/>
                <a:cs typeface="Segoe UI" panose="020B0502040204020203" pitchFamily="34" charset="0"/>
              </a:rPr>
              <a:t>From the data set, </a:t>
            </a:r>
            <a:r>
              <a:rPr lang="en-IN" sz="2400" b="1" i="1" dirty="0">
                <a:latin typeface="Segoe UI" panose="020B0502040204020203" pitchFamily="34" charset="0"/>
                <a:cs typeface="Segoe UI" panose="020B0502040204020203" pitchFamily="34" charset="0"/>
              </a:rPr>
              <a:t>enter the appropriate reference and value </a:t>
            </a:r>
            <a:r>
              <a:rPr lang="en-IN" sz="2400" i="1" dirty="0">
                <a:latin typeface="Segoe UI" panose="020B0502040204020203" pitchFamily="34" charset="0"/>
                <a:cs typeface="Segoe UI" panose="020B0502040204020203" pitchFamily="34" charset="0"/>
              </a:rPr>
              <a:t>on the window.</a:t>
            </a:r>
          </a:p>
          <a:p>
            <a:endParaRPr lang="en-IN" sz="2400" i="1" dirty="0">
              <a:latin typeface="Segoe UI" panose="020B0502040204020203" pitchFamily="34" charset="0"/>
              <a:cs typeface="Segoe UI" panose="020B0502040204020203" pitchFamily="34" charset="0"/>
            </a:endParaRPr>
          </a:p>
          <a:p>
            <a:r>
              <a:rPr lang="en-IN" sz="2400" b="1" i="1" dirty="0">
                <a:latin typeface="Segoe UI" panose="020B0502040204020203" pitchFamily="34" charset="0"/>
                <a:cs typeface="Segoe UI" panose="020B0502040204020203" pitchFamily="34" charset="0"/>
              </a:rPr>
              <a:t>Set cell: B7</a:t>
            </a:r>
            <a:r>
              <a:rPr lang="en-IN" sz="2400" i="1" dirty="0">
                <a:latin typeface="Segoe UI" panose="020B0502040204020203" pitchFamily="34" charset="0"/>
                <a:cs typeface="Segoe UI" panose="020B0502040204020203" pitchFamily="34" charset="0"/>
              </a:rPr>
              <a:t> (the location of the formula)</a:t>
            </a:r>
          </a:p>
          <a:p>
            <a:endParaRPr lang="en-IN" sz="2400" i="1" dirty="0">
              <a:latin typeface="Segoe UI" panose="020B0502040204020203" pitchFamily="34" charset="0"/>
              <a:cs typeface="Segoe UI" panose="020B0502040204020203" pitchFamily="34" charset="0"/>
            </a:endParaRPr>
          </a:p>
          <a:p>
            <a:r>
              <a:rPr lang="en-IN" sz="2400" b="1" i="1" dirty="0">
                <a:latin typeface="Segoe UI" panose="020B0502040204020203" pitchFamily="34" charset="0"/>
                <a:cs typeface="Segoe UI" panose="020B0502040204020203" pitchFamily="34" charset="0"/>
              </a:rPr>
              <a:t>To value: 75</a:t>
            </a:r>
            <a:r>
              <a:rPr lang="en-IN" sz="2400" i="1" dirty="0">
                <a:latin typeface="Segoe UI" panose="020B0502040204020203" pitchFamily="34" charset="0"/>
                <a:cs typeface="Segoe UI" panose="020B0502040204020203" pitchFamily="34" charset="0"/>
              </a:rPr>
              <a:t> (the desired result)</a:t>
            </a:r>
          </a:p>
          <a:p>
            <a:endParaRPr lang="en-IN" sz="2400" i="1" dirty="0">
              <a:latin typeface="Segoe UI" panose="020B0502040204020203" pitchFamily="34" charset="0"/>
              <a:cs typeface="Segoe UI" panose="020B0502040204020203" pitchFamily="34" charset="0"/>
            </a:endParaRPr>
          </a:p>
          <a:p>
            <a:r>
              <a:rPr lang="en-IN" sz="2400" b="1" i="1" dirty="0">
                <a:latin typeface="Segoe UI" panose="020B0502040204020203" pitchFamily="34" charset="0"/>
                <a:cs typeface="Segoe UI" panose="020B0502040204020203" pitchFamily="34" charset="0"/>
              </a:rPr>
              <a:t>By changing cell: B6</a:t>
            </a:r>
            <a:r>
              <a:rPr lang="en-IN" sz="2400" i="1" dirty="0">
                <a:latin typeface="Segoe UI" panose="020B0502040204020203" pitchFamily="34" charset="0"/>
                <a:cs typeface="Segoe UI" panose="020B0502040204020203" pitchFamily="34" charset="0"/>
              </a:rPr>
              <a:t> (the value you want to change or adjust)</a:t>
            </a:r>
          </a:p>
          <a:p>
            <a:pPr marL="352044" indent="-342900">
              <a:spcBef>
                <a:spcPts val="1839"/>
              </a:spcBef>
              <a:buFont typeface="Wingdings" panose="05000000000000000000" pitchFamily="2" charset="2"/>
              <a:buChar char="Ø"/>
            </a:pPr>
            <a:endParaRPr lang="en-IN" sz="2400" i="1" dirty="0">
              <a:latin typeface="Segoe UI" panose="020B0502040204020203" pitchFamily="34" charset="0"/>
              <a:cs typeface="Segoe UI" panose="020B0502040204020203" pitchFamily="34" charset="0"/>
            </a:endParaRPr>
          </a:p>
        </p:txBody>
      </p:sp>
      <p:pic>
        <p:nvPicPr>
          <p:cNvPr id="26626" name="Picture 2" descr="the quiz grades data set with a goal seek window open filled with correct parameters">
            <a:extLst>
              <a:ext uri="{FF2B5EF4-FFF2-40B4-BE49-F238E27FC236}">
                <a16:creationId xmlns:a16="http://schemas.microsoft.com/office/drawing/2014/main" xmlns="" id="{15DBECDF-8F39-496D-BEA3-55344228B35C}"/>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579220" y="1282773"/>
            <a:ext cx="7612780" cy="494221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162652324"/>
      </p:ext>
    </p:extLst>
  </p:cSld>
  <p:clrMapOvr>
    <a:masterClrMapping/>
  </p:clrMapOvr>
  <p:transition spd="slow">
    <p:pul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5" y="655718"/>
            <a:ext cx="2953386"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Goal Seek</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73498" y="1560971"/>
            <a:ext cx="4059289" cy="3139321"/>
          </a:xfrm>
          <a:prstGeom prst="rect">
            <a:avLst/>
          </a:prstGeom>
          <a:noFill/>
        </p:spPr>
        <p:txBody>
          <a:bodyPr wrap="square" rtlCol="0">
            <a:spAutoFit/>
          </a:bodyPr>
          <a:lstStyle/>
          <a:p>
            <a:pPr marL="352044" indent="-342900">
              <a:spcBef>
                <a:spcPts val="1839"/>
              </a:spcBef>
              <a:buFont typeface="Wingdings" panose="05000000000000000000" pitchFamily="2" charset="2"/>
              <a:buChar char="Ø"/>
            </a:pPr>
            <a:r>
              <a:rPr lang="en-IN" sz="2400" i="1" dirty="0">
                <a:latin typeface="Segoe UI" panose="020B0502040204020203" pitchFamily="34" charset="0"/>
                <a:cs typeface="Segoe UI" panose="020B0502040204020203" pitchFamily="34" charset="0"/>
              </a:rPr>
              <a:t>Then, </a:t>
            </a:r>
            <a:r>
              <a:rPr lang="en-IN" sz="2400" b="1" i="1" dirty="0">
                <a:latin typeface="Segoe UI" panose="020B0502040204020203" pitchFamily="34" charset="0"/>
                <a:cs typeface="Segoe UI" panose="020B0502040204020203" pitchFamily="34" charset="0"/>
              </a:rPr>
              <a:t>hit ‘Enter’</a:t>
            </a:r>
            <a:r>
              <a:rPr lang="en-IN" sz="2400" i="1" dirty="0">
                <a:latin typeface="Segoe UI" panose="020B0502040204020203" pitchFamily="34" charset="0"/>
                <a:cs typeface="Segoe UI" panose="020B0502040204020203" pitchFamily="34" charset="0"/>
              </a:rPr>
              <a:t> and watch the magic of ‘Goal Seek’ unfold!</a:t>
            </a:r>
          </a:p>
          <a:p>
            <a:pPr marL="352044" indent="-342900">
              <a:spcBef>
                <a:spcPts val="1839"/>
              </a:spcBef>
              <a:buFont typeface="Wingdings" panose="05000000000000000000" pitchFamily="2" charset="2"/>
              <a:buChar char="Ø"/>
            </a:pPr>
            <a:endParaRPr lang="en-IN" sz="2400" i="1" dirty="0">
              <a:latin typeface="Segoe UI" panose="020B0502040204020203" pitchFamily="34" charset="0"/>
              <a:cs typeface="Segoe UI" panose="020B0502040204020203" pitchFamily="34" charset="0"/>
            </a:endParaRPr>
          </a:p>
          <a:p>
            <a:pPr marL="352044" indent="-342900">
              <a:spcBef>
                <a:spcPts val="1839"/>
              </a:spcBef>
              <a:buFont typeface="Wingdings" panose="05000000000000000000" pitchFamily="2" charset="2"/>
              <a:buChar char="Ø"/>
            </a:pPr>
            <a:r>
              <a:rPr lang="en-IN" sz="2400" i="1" dirty="0">
                <a:latin typeface="Segoe UI" panose="020B0502040204020203" pitchFamily="34" charset="0"/>
                <a:cs typeface="Segoe UI" panose="020B0502040204020203" pitchFamily="34" charset="0"/>
              </a:rPr>
              <a:t>The student needs to score at least 89 on the last quiz if he hopes to pass. </a:t>
            </a:r>
          </a:p>
        </p:txBody>
      </p:sp>
      <p:pic>
        <p:nvPicPr>
          <p:cNvPr id="27650" name="Picture 2" descr="running goal seek on the quiz grades data set yielding the value 89">
            <a:extLst>
              <a:ext uri="{FF2B5EF4-FFF2-40B4-BE49-F238E27FC236}">
                <a16:creationId xmlns:a16="http://schemas.microsoft.com/office/drawing/2014/main" xmlns="" id="{4B6967C3-D660-4158-999B-DCBAF56ED496}"/>
              </a:ext>
            </a:extLst>
          </p:cNvPr>
          <p:cNvPicPr>
            <a:picLocks noChangeAspect="1" noChangeArrowheads="1" noCrop="1"/>
          </p:cNvPicPr>
          <p:nvPr/>
        </p:nvPicPr>
        <p:blipFill>
          <a:blip r:embed="rId2">
            <a:extLst>
              <a:ext uri="{28A0092B-C50C-407E-A947-70E740481C1C}">
                <a14:useLocalDpi xmlns:a14="http://schemas.microsoft.com/office/drawing/2010/main" xmlns="" val="0"/>
              </a:ext>
            </a:extLst>
          </a:blip>
          <a:srcRect/>
          <a:stretch>
            <a:fillRect/>
          </a:stretch>
        </p:blipFill>
        <p:spPr bwMode="auto">
          <a:xfrm>
            <a:off x="4774113" y="1560971"/>
            <a:ext cx="7417887" cy="475025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603059438"/>
      </p:ext>
    </p:extLst>
  </p:cSld>
  <p:clrMapOvr>
    <a:masterClrMapping/>
  </p:clrMapOvr>
  <p:transition spd="slow">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5" y="655718"/>
            <a:ext cx="2953386"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Goal Seek</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73498" y="1560971"/>
            <a:ext cx="11890683" cy="2031325"/>
          </a:xfrm>
          <a:prstGeom prst="rect">
            <a:avLst/>
          </a:prstGeom>
          <a:noFill/>
        </p:spPr>
        <p:txBody>
          <a:bodyPr wrap="square" rtlCol="0">
            <a:spAutoFit/>
          </a:bodyPr>
          <a:lstStyle/>
          <a:p>
            <a:pPr marL="352044" indent="-342900">
              <a:spcBef>
                <a:spcPts val="1839"/>
              </a:spcBef>
              <a:buFont typeface="Wingdings" panose="05000000000000000000" pitchFamily="2" charset="2"/>
              <a:buChar char="Ø"/>
            </a:pPr>
            <a:r>
              <a:rPr lang="en-IN" sz="2400" i="1" dirty="0">
                <a:latin typeface="Segoe UI" panose="020B0502040204020203" pitchFamily="34" charset="0"/>
                <a:cs typeface="Segoe UI" panose="020B0502040204020203" pitchFamily="34" charset="0"/>
              </a:rPr>
              <a:t>‘Goal Seek’ can also be used to calculate the number of votes needed to win.</a:t>
            </a:r>
          </a:p>
          <a:p>
            <a:pPr marL="352044" indent="-342900">
              <a:spcBef>
                <a:spcPts val="1839"/>
              </a:spcBef>
              <a:buFont typeface="Wingdings" panose="05000000000000000000" pitchFamily="2" charset="2"/>
              <a:buChar char="Ø"/>
            </a:pPr>
            <a:r>
              <a:rPr lang="en-IN" sz="2400" i="1" dirty="0">
                <a:latin typeface="Segoe UI" panose="020B0502040204020203" pitchFamily="34" charset="0"/>
                <a:cs typeface="Segoe UI" panose="020B0502040204020203" pitchFamily="34" charset="0"/>
              </a:rPr>
              <a:t>Let’s say you’re running for a local position where you need two-thirds (66.7%) of the majority to win. As of now, you have 256 voters out of 850 voters.</a:t>
            </a:r>
          </a:p>
          <a:p>
            <a:pPr marL="352044" indent="-342900">
              <a:spcBef>
                <a:spcPts val="1839"/>
              </a:spcBef>
              <a:buFont typeface="Wingdings" panose="05000000000000000000" pitchFamily="2" charset="2"/>
              <a:buChar char="Ø"/>
            </a:pPr>
            <a:r>
              <a:rPr lang="en-IN" sz="2400" i="1" dirty="0">
                <a:latin typeface="Segoe UI" panose="020B0502040204020203" pitchFamily="34" charset="0"/>
                <a:cs typeface="Segoe UI" panose="020B0502040204020203" pitchFamily="34" charset="0"/>
              </a:rPr>
              <a:t>How many votes do you need to win (get at least 66.7% votes out of the total votes)?</a:t>
            </a:r>
          </a:p>
        </p:txBody>
      </p:sp>
      <p:pic>
        <p:nvPicPr>
          <p:cNvPr id="28674" name="Picture 2" descr="election results data set with the yes and total votes as well as their percentages">
            <a:extLst>
              <a:ext uri="{FF2B5EF4-FFF2-40B4-BE49-F238E27FC236}">
                <a16:creationId xmlns:a16="http://schemas.microsoft.com/office/drawing/2014/main" xmlns="" id="{83905C1F-3217-4CB7-AA37-F9302D88CD6F}"/>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519025" y="4171950"/>
            <a:ext cx="6506987" cy="182242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64865878"/>
      </p:ext>
    </p:extLst>
  </p:cSld>
  <p:clrMapOvr>
    <a:masterClrMapping/>
  </p:clrMapOvr>
  <p:transition spd="slow">
    <p:pull/>
  </p:transition>
</p:sld>
</file>

<file path=ppt/theme/theme1.xml><?xml version="1.0" encoding="utf-8"?>
<a:theme xmlns:a="http://schemas.openxmlformats.org/drawingml/2006/main" name="IAQS PPT- Zil_ Final">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IAQS PPT- Zil_ Final</Template>
  <TotalTime>3983</TotalTime>
  <Words>908</Words>
  <Application>Microsoft Office PowerPoint</Application>
  <PresentationFormat>Custom</PresentationFormat>
  <Paragraphs>138</Paragraphs>
  <Slides>23</Slides>
  <Notes>1</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IAQS PPT- Zil_ Final</vt:lpstr>
      <vt:lpstr>Slide 1</vt:lpstr>
      <vt:lpstr>Meaning – Goal Seek</vt:lpstr>
      <vt:lpstr>How to use</vt:lpstr>
      <vt:lpstr>How to use</vt:lpstr>
      <vt:lpstr>Goal Seek</vt:lpstr>
      <vt:lpstr>Goal Seek</vt:lpstr>
      <vt:lpstr>Goal Seek</vt:lpstr>
      <vt:lpstr>Goal Seek</vt:lpstr>
      <vt:lpstr>Goal Seek</vt:lpstr>
      <vt:lpstr>Goal Seek</vt:lpstr>
      <vt:lpstr>Goal Seek</vt:lpstr>
      <vt:lpstr>Goal Seek in Payments</vt:lpstr>
      <vt:lpstr>Goal Seek in Payments</vt:lpstr>
      <vt:lpstr>Goal Seek in Payments</vt:lpstr>
      <vt:lpstr>Goal Seek in Payments</vt:lpstr>
      <vt:lpstr>Goal Seek in Payments</vt:lpstr>
      <vt:lpstr>Goal Seek in Payments</vt:lpstr>
      <vt:lpstr>Goal Seek in Payments</vt:lpstr>
      <vt:lpstr>Error</vt:lpstr>
      <vt:lpstr>Error</vt:lpstr>
      <vt:lpstr>Error</vt:lpstr>
      <vt:lpstr>Error</vt:lpstr>
      <vt:lpstr>Error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lokesh</dc:creator>
  <cp:lastModifiedBy>Admin</cp:lastModifiedBy>
  <cp:revision>171</cp:revision>
  <dcterms:created xsi:type="dcterms:W3CDTF">2019-12-10T16:16:08Z</dcterms:created>
  <dcterms:modified xsi:type="dcterms:W3CDTF">2022-08-23T11:06:57Z</dcterms:modified>
</cp:coreProperties>
</file>